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Lst>
  <p:notesMasterIdLst>
    <p:notesMasterId r:id="rId98"/>
  </p:notesMasterIdLst>
  <p:sldIdLst>
    <p:sldId id="256" r:id="rId4"/>
    <p:sldId id="257" r:id="rId5"/>
    <p:sldId id="258" r:id="rId6"/>
    <p:sldId id="299" r:id="rId7"/>
    <p:sldId id="300" r:id="rId8"/>
    <p:sldId id="286" r:id="rId9"/>
    <p:sldId id="301" r:id="rId10"/>
    <p:sldId id="287" r:id="rId11"/>
    <p:sldId id="303" r:id="rId12"/>
    <p:sldId id="304" r:id="rId13"/>
    <p:sldId id="305" r:id="rId14"/>
    <p:sldId id="302" r:id="rId15"/>
    <p:sldId id="315" r:id="rId16"/>
    <p:sldId id="314" r:id="rId17"/>
    <p:sldId id="307" r:id="rId18"/>
    <p:sldId id="260" r:id="rId19"/>
    <p:sldId id="306" r:id="rId20"/>
    <p:sldId id="308" r:id="rId21"/>
    <p:sldId id="309" r:id="rId22"/>
    <p:sldId id="324" r:id="rId23"/>
    <p:sldId id="325" r:id="rId24"/>
    <p:sldId id="313" r:id="rId25"/>
    <p:sldId id="310" r:id="rId26"/>
    <p:sldId id="311" r:id="rId27"/>
    <p:sldId id="317" r:id="rId28"/>
    <p:sldId id="312" r:id="rId29"/>
    <p:sldId id="316" r:id="rId30"/>
    <p:sldId id="318" r:id="rId31"/>
    <p:sldId id="321" r:id="rId32"/>
    <p:sldId id="326" r:id="rId33"/>
    <p:sldId id="319" r:id="rId34"/>
    <p:sldId id="320" r:id="rId35"/>
    <p:sldId id="322" r:id="rId36"/>
    <p:sldId id="323" r:id="rId37"/>
    <p:sldId id="333" r:id="rId38"/>
    <p:sldId id="334" r:id="rId39"/>
    <p:sldId id="328" r:id="rId40"/>
    <p:sldId id="329" r:id="rId41"/>
    <p:sldId id="331" r:id="rId42"/>
    <p:sldId id="332" r:id="rId43"/>
    <p:sldId id="337" r:id="rId44"/>
    <p:sldId id="338" r:id="rId45"/>
    <p:sldId id="352" r:id="rId46"/>
    <p:sldId id="353" r:id="rId47"/>
    <p:sldId id="339" r:id="rId48"/>
    <p:sldId id="340" r:id="rId49"/>
    <p:sldId id="344" r:id="rId50"/>
    <p:sldId id="342" r:id="rId51"/>
    <p:sldId id="343" r:id="rId52"/>
    <p:sldId id="345" r:id="rId53"/>
    <p:sldId id="347" r:id="rId54"/>
    <p:sldId id="348" r:id="rId55"/>
    <p:sldId id="350" r:id="rId56"/>
    <p:sldId id="349" r:id="rId57"/>
    <p:sldId id="354" r:id="rId58"/>
    <p:sldId id="355" r:id="rId59"/>
    <p:sldId id="356" r:id="rId60"/>
    <p:sldId id="357" r:id="rId61"/>
    <p:sldId id="358" r:id="rId62"/>
    <p:sldId id="364" r:id="rId63"/>
    <p:sldId id="359" r:id="rId64"/>
    <p:sldId id="360" r:id="rId65"/>
    <p:sldId id="361" r:id="rId66"/>
    <p:sldId id="362" r:id="rId67"/>
    <p:sldId id="363" r:id="rId68"/>
    <p:sldId id="351" r:id="rId69"/>
    <p:sldId id="365" r:id="rId70"/>
    <p:sldId id="366" r:id="rId71"/>
    <p:sldId id="297" r:id="rId72"/>
    <p:sldId id="367" r:id="rId73"/>
    <p:sldId id="368" r:id="rId74"/>
    <p:sldId id="369" r:id="rId75"/>
    <p:sldId id="371" r:id="rId76"/>
    <p:sldId id="370" r:id="rId77"/>
    <p:sldId id="372" r:id="rId78"/>
    <p:sldId id="373" r:id="rId79"/>
    <p:sldId id="374" r:id="rId80"/>
    <p:sldId id="383" r:id="rId81"/>
    <p:sldId id="384" r:id="rId82"/>
    <p:sldId id="375" r:id="rId83"/>
    <p:sldId id="376" r:id="rId84"/>
    <p:sldId id="377" r:id="rId85"/>
    <p:sldId id="382" r:id="rId86"/>
    <p:sldId id="381" r:id="rId87"/>
    <p:sldId id="380" r:id="rId88"/>
    <p:sldId id="379" r:id="rId89"/>
    <p:sldId id="378" r:id="rId90"/>
    <p:sldId id="262" r:id="rId91"/>
    <p:sldId id="263" r:id="rId92"/>
    <p:sldId id="264" r:id="rId93"/>
    <p:sldId id="336" r:id="rId94"/>
    <p:sldId id="335" r:id="rId95"/>
    <p:sldId id="265" r:id="rId96"/>
    <p:sldId id="266" r:id="rId97"/>
  </p:sldIdLst>
  <p:sldSz cx="9144000" cy="5143500" type="screen16x9"/>
  <p:notesSz cx="6858000" cy="9144000"/>
  <p:embeddedFontLst>
    <p:embeddedFont>
      <p:font typeface="Century Gothic" panose="020B0502020202020204" pitchFamily="34" charset="0"/>
      <p:regular r:id="rId99"/>
      <p:bold r:id="rId100"/>
      <p:italic r:id="rId101"/>
      <p:boldItalic r:id="rId102"/>
    </p:embeddedFont>
    <p:embeddedFont>
      <p:font typeface="Nunito" pitchFamily="2" charset="0"/>
      <p:regular r:id="rId103"/>
      <p:bold r:id="rId104"/>
      <p:italic r:id="rId105"/>
      <p:boldItalic r:id="rId106"/>
    </p:embeddedFont>
    <p:embeddedFont>
      <p:font typeface="Nunito ExtraBold" pitchFamily="2" charset="0"/>
      <p:bold r:id="rId107"/>
      <p:boldItalic r:id="rId108"/>
    </p:embeddedFont>
    <p:embeddedFont>
      <p:font typeface="Nunito SemiBold"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B319B6-1B31-4366-9C82-306C2A513EA6}">
  <a:tblStyle styleId="{01B319B6-1B31-4366-9C82-306C2A513EA6}"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4.fntdata"/><Relationship Id="rId16" Type="http://schemas.openxmlformats.org/officeDocument/2006/relationships/slide" Target="slides/slide13.xml"/><Relationship Id="rId107" Type="http://schemas.openxmlformats.org/officeDocument/2006/relationships/font" Target="fonts/font9.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4.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5.fntdata"/><Relationship Id="rId108" Type="http://schemas.openxmlformats.org/officeDocument/2006/relationships/font" Target="fonts/font10.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8.fntdata"/><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2.fntdata"/><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d30dbf4a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cd30dbf4aa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2B09774-14DB-68FB-7186-7BB50FF244CE}"/>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40865E68-93F0-FAA5-DEDF-BD5EDB99E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ED75BF0F-ABE7-13EC-D4CF-39F314BD5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8051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DAB7930-F991-DA86-BF52-B2C5803AA83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74252D-7E34-4237-ADD4-66055EB04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E8A0C2D-DE44-5589-4C95-F49F3C4CE4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551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023F558-A5DF-BE8C-44D5-73B8AEE59CE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8509FF-F663-AC4B-F5EE-88E3A0549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CE65897-7575-6EDE-9F75-C949CF2F94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738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d30dbf4a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FB64BC-F9FA-FA90-3DE6-EE20B3462A1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955A20-B809-3BD5-6254-5A298F07E6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7056F96-C057-B90F-755F-104B442931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5632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256C64F-8828-46D9-289F-A5A329ACE22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2BDC6CA-DFAE-C926-01E4-B8E17B0D85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9E5B7C8-1E57-8840-AA8A-8E7ABFC15F1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012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FC7AB32-C227-7898-0AC1-5330276E1A91}"/>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431CB1F-0B0F-AA35-C889-9E1FACD11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B46AD-0F9E-64D3-64F9-827CF48FAA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132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A699997-5C98-E37F-429D-7D16C6303ED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59E5BC-CF44-F225-8DD2-E6C8243762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6358617-5E8D-B260-7C94-0C2ADA78A7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052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65633D1-AD8C-4AAB-C912-4BA6471A294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60B4D2C-F01D-E35D-5A40-D4B32CF91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2F9DA9-24F2-A4CF-5BEC-D42BE16203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153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62978B2-8C48-14AF-3862-30C08019E56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1F30E35-4E48-F3E4-DBAD-45C4A56C7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64978F7-3A05-EC9D-80F1-9E97405C86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513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d30dbf4aa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2cd30dbf4aa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717DA-84CF-0A6B-153E-0169CED9E59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1B4540-CB96-71E3-8B92-C99B4DC5F8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B2BD21B-1E3C-3C5C-19C2-F32CD3CB11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14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1D16CAA-C1E1-A639-237C-CAA5839BBC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504802F-EEAC-D134-614B-515D6B4536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12EAB60-0B77-F5DC-1D26-B16B0DC927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87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370112-D151-146B-F26A-EE508C3E0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36B0A45-ED57-50B3-A645-57FFF3BB97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73ABED8-D419-CBC9-6478-A607A45261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55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55E839B8-DFEA-5AC1-1259-085B0F3D95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44EF517-4C18-2FEA-799E-8B119399F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EF3520-B365-FA86-D330-C6CC4CDF9A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290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04C842F-DDCA-CB46-1C42-61FFCB2E379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47466BA-6D33-123E-8CC9-08C6E5C15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F8AC419-2C0E-ED6E-5628-C4AE2558CC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808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4DEA113-DE41-1DFF-4C7B-5F10DDDCE64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0651DF-C11E-5726-0EB9-CC43F6F47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9EA72B4B-4A07-7CCF-DEC4-73A3E228F0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01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BE6EE69-7800-0E71-91A9-70645715C2F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ED07855-9093-3596-0B8D-A5467F3F78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E452380-9F0E-80B6-0997-FDBD889293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057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82B6060-4436-3AF1-C2B1-A2D4BE2DC09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2EAA105-AE1C-2DD4-3DF6-78F841A18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A620407-917A-CD60-6176-55C2F45172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0092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FA012E0-4DE9-9532-F320-2737BA9781F7}"/>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CE602B8-DCD1-DA45-608A-C55BF4CD1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6C7B05A-0F28-FFB1-7272-91A2029410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837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7354551-7B72-F925-CC82-29BC0B214D6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2BAAE9B-19BA-3E66-2D9F-8112C9DF9A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0A83328-3C96-82D4-60D4-D99B69938B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991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cd30dbf4aa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81CC216-D2C7-8D86-8DC8-59DC3B09BD2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CB6604C-11BF-7A13-4CF6-E574E49EB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B6EE027-E2E0-31A5-CF92-7D21FA99DE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210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90252EE-8670-C83B-4772-ABD43403B4C0}"/>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67BC007A-D983-DFB1-9A54-9C1F2D34E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5E1CF8-F287-47B8-E5EF-43A81C96DF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721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AADE6B9-7CE6-3669-DDB1-492989B8499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76D6279-A29D-00B4-053F-15C65599B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96BE63-4E84-2A64-C849-57E18A2DB44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113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B0231AE-CCF7-2EF9-4377-BA31FF8A938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1F29721-1D03-AB14-DDA1-FBB59EB338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098237D-5204-8FDB-FD78-C471903E0C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7621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A003B20-3683-4707-E311-C3524877C1D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C3BB8DE-6FCE-C090-99A4-2F0DF7544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DE0133E0-EBFB-3559-AF1A-F3A9668B14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626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C3E2FE8-AAE1-ED4C-B711-7D23B05A254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B5BAE1E-9754-AA52-3687-181F1881A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260797-79B9-6B76-8558-37C67E1ECD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29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14650DF-D681-EBA4-1E61-5E541156E4C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97D4B9E2-A88A-EF70-5E65-A6347CA80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DC6C9A9-9A03-5775-FE95-845F924060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520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F5FF71-A091-B668-4B33-DC4639A8A999}"/>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003B587-DB36-2EFD-03EA-48B37DE14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08EA2DD-CBB1-5D7E-F00C-04794F51DB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9336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9008234-BBB5-8E0B-5CBE-DF2F39BD943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E9A996-9E83-9BFB-52AD-1C7231DFFB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B66A4C-3557-6C62-4E7B-C2FEBD6B65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2060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EF04AD2-192B-987F-6F5B-3D64150D870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2AFC55B5-E172-FB0D-54FC-053D3711A8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B0B0F1D-2257-CB05-E7A3-EE3F52A19D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280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391F1B0F-C79A-D441-F238-734BDE62F56C}"/>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182F6093-C7FC-B49C-25E5-C299C6F1BB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12FEE23A-6879-A275-78A5-153CCDEED13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333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6D0220-1E97-B144-C64B-8210DD463A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D2C69C0-FC61-FF55-92B2-9870C130C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3F5AB9C-BF67-B0A5-72A3-3B97AEED7A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1825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679127-A52A-6ADE-828D-004BF6FF63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0EC7002-652A-4AA1-49A2-E80B4A558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817C14B-3493-B7C0-295C-0DDDB3B778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6398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8282D88-D086-33E3-9DDF-A17F00CE071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7B5352A-3B98-2C15-CEFA-70D23E1DDF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AAD86D3-B4D1-2BC9-2FA0-A08FEE838E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486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D2967B6-90A0-F053-3A13-811F4CF99FA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9F186EC-EC27-DCB7-AAE6-8D9696522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0551005-8A0A-CB05-9929-917E4026D9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5105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1C88038-A0D6-9882-B421-591D342BED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63A5F55-2D1A-075A-EAB7-10539042EE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C4D8B92-F4E3-88A9-CA39-DC6E517C26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1049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8A10CED-C354-6A61-3EDA-5A65D76510C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2543A3A-032D-B59D-3316-597033086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E349A92-A072-D70B-6AEB-4CF00908B6E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021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490D74C-DB39-C050-FD0D-B66284F15B1D}"/>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0C8982DE-3515-A4ED-67A4-CC6472F3BE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BFF6427-5080-6552-78C2-F2F9D84645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9090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1DAB6A5-C510-3D39-AEFA-7D1DFC4617F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82B7A42-B1B8-6DEB-1814-30C528DC36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0EDADFCE-6AF0-9147-B10D-6A98835247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21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720578A-CF92-31B9-4B0B-578AADC1ABA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4D7A4E9-8652-1098-F56A-4C0275ADE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E725709-F926-3B8F-1E9D-D68944A88A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97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3E78665-3A3D-1FF7-80A4-8512B865CE6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5E104BAA-E4B2-BF7E-ABE7-239D63FE0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2DF369EC-6849-2E86-D12E-F7387C0C45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419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4E3702E5-802A-E303-0633-BA5961F795E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09149CE2-6FB5-A7C9-2885-6F4ED7D0B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86AD6920-41CA-B0D1-AA33-ED839FCEE0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54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64FF1FF-0903-9C14-3954-047594729236}"/>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4FC899DA-5C5C-42C6-0F18-04849221C7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7DB0D907-0071-2774-D9F0-07E99CA04E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7455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61BD9A54-E4CE-65A3-485A-11EB4B51994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F463CC5-4A00-28B1-6724-82E343609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CFF9EB8-46C1-C33E-21C0-39AD072545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4655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674572D-978D-DBFD-F1A8-8C13688D051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EF43DF7-7E41-8D3D-D71C-AA98676CDD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1AD54FA4-662B-BFC0-269E-AD9E5605FB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8421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393A6CD-9E2B-65D4-CAB8-4CF04BBC00A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B7EAD12-BD91-1956-D7EF-822EADE3B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357C38C-0258-2956-C5AD-676304F2B3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9382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AE12E2D6-6AA0-DAF6-25B7-CDA9E5A42DE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4C3D069-29B6-7670-F1B5-CC6D78132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DE0E444-969B-ECA3-B958-BC2AFB22B8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2340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2A56817E-2D09-30CF-DCC7-AD9CA7B327C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85752478-7E0E-F35E-D79D-4A5D8C83D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2CC132C-F0B8-1CAA-A180-39A73BAC33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8326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AB203AC-1374-E1EB-019D-128F44CA97AA}"/>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F37BCCAD-E53F-CE94-82EA-DEF9B47C0A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8CFBCC35-9974-28E7-AFC2-8A2D94B093C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7064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DA0E7570-5885-2BB7-D2D0-70E40ECA15C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7791338-ED7E-FA7E-584A-2D6077D5C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4E4DA266-F37A-0A4D-556E-D32E771C83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4170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3950BFC-481D-FF73-C89A-CFD189360EC2}"/>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573CE74-9490-A0E8-8E03-D83603B99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38FDB776-3E45-C2A2-FAF3-E5F856856F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0982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802B58B7-A00E-48AB-BE31-A184F62340DB}"/>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96E8CF4-5906-42B8-FB92-B276EFA17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A9E9C019-6553-CE25-C5C2-97EF683113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793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10EA4A23-40D2-8477-2A58-E263344C0664}"/>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B10463CF-A568-C590-0AD9-E8682F1AB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C466422A-FF03-8337-96B4-8347E16B106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6382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564F56C-4825-67CB-187A-B97D7A31F7CE}"/>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D05A8D7E-3782-1E6D-E26A-F7B49CB7E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B77928A2-419F-9896-A248-35EED949E7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8559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71DA941-44E5-3A3B-429F-C2B1DAFAEF18}"/>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1F944463-DFD3-BE33-AD41-CB2425F84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6C6F3697-9A24-C9CF-3C3A-72C5381F056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8320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A27E9AC-55CD-ACFB-19C2-FB537D6C4E5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E8142118-62AA-4DA2-9FFD-BB0C8F03F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AD5EB6E-69C8-E1CC-12C3-CAF60231D9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9391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85D620C-0897-1FA2-1F9C-1F5AA8993672}"/>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CFD4C9BA-9C93-3633-DE18-682BF892A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2BF3E327-F4A2-D29A-5841-B516823283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9307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483FBCB-6D64-8970-2917-81154FED6AF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DB8F8CAF-3C01-D85F-312E-B98D8CE01B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ACBB495F-C80C-C570-C461-D399295367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35572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58712AA-88CC-004A-4227-82B8059D66F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93A8EE9-A4F1-FBBE-1388-931CF9849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FD70C20E-3785-1672-D342-FF33AFC133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6130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7BA83EBC-28A6-F3A3-9337-D5CFBA1A3E15}"/>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AB14F5B2-A7F6-5602-6B27-70883062A0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23D6A64F-4592-6008-5998-95B2D29775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3841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878C9B32-957C-02A0-159B-87D576E0143D}"/>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811BC7C2-DA31-5AF2-60DB-6CBE56CB4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73C2A9D5-AFE9-D8E2-5705-CA808AA0C0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5722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693FDCFF-8515-98AF-6D7B-30D045ACF0F4}"/>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F12990A-B79A-D8C3-36AB-3C4B89F7EE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12F50C64-CF53-C8FE-5DD2-7C7061D4C74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2400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0D0FF4E9-C808-31E5-36AE-61C52A55462B}"/>
            </a:ext>
          </a:extLst>
        </p:cNvPr>
        <p:cNvGrpSpPr/>
        <p:nvPr/>
      </p:nvGrpSpPr>
      <p:grpSpPr>
        <a:xfrm>
          <a:off x="0" y="0"/>
          <a:ext cx="0" cy="0"/>
          <a:chOff x="0" y="0"/>
          <a:chExt cx="0" cy="0"/>
        </a:xfrm>
      </p:grpSpPr>
      <p:sp>
        <p:nvSpPr>
          <p:cNvPr id="185" name="Google Shape;185;p7:notes">
            <a:extLst>
              <a:ext uri="{FF2B5EF4-FFF2-40B4-BE49-F238E27FC236}">
                <a16:creationId xmlns:a16="http://schemas.microsoft.com/office/drawing/2014/main" id="{7CDCD695-627E-0FA1-7926-4664A9773C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7:notes">
            <a:extLst>
              <a:ext uri="{FF2B5EF4-FFF2-40B4-BE49-F238E27FC236}">
                <a16:creationId xmlns:a16="http://schemas.microsoft.com/office/drawing/2014/main" id="{62A7084B-9BF6-5287-2C0B-25C9B46E2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127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EBD25659-8746-5EF7-15EE-A703F882A47B}"/>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3578AC68-9E52-E4C1-C4AE-8A0ED97C19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818AD88-DA4E-93D4-D049-88A8262BA9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0643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E79531BB-1156-6979-BA8D-3381ACAB7BB8}"/>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FFB7A539-F3CB-26B4-0B8B-28F44D33B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487089FB-F292-3F57-FEAB-8B61B42D1F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9720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A7C63138-711C-3F01-C843-1268F7BDB30A}"/>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5F30D938-6263-E725-BE83-9DAB8B419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AF3EA10F-02AB-23C7-BC8B-B0E091C27EB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17941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04E197F-548C-9D0F-31C4-F742D9137F16}"/>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ADACC7D9-8F67-5290-182C-3CA7A3664A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EC5548E2-1F53-19C8-AFFB-616D53B3B2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9221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EB41123-4D3E-58E6-9756-456830C8492F}"/>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960BE97-1F76-A4F6-9545-C2AF81BAD1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C4C858F-9283-F291-8CC8-CB0D7C29E5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98515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E2EB447D-DC98-48F6-0ED9-E4D7D5DDC68C}"/>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324A922C-ABCB-A3AD-5E49-50F8FCAA39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F3E53C89-7BBD-A69A-BEDE-90D61F75B79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57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FF1F530E-8145-468D-324D-C06C413CEC75}"/>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ADA7DD66-2F1F-D4F3-E065-35AEE713AA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E737AB60-C078-CC0B-4BFA-3BA4AB2149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6156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C426030-4718-B8C2-669B-216C868D4353}"/>
            </a:ext>
          </a:extLst>
        </p:cNvPr>
        <p:cNvGrpSpPr/>
        <p:nvPr/>
      </p:nvGrpSpPr>
      <p:grpSpPr>
        <a:xfrm>
          <a:off x="0" y="0"/>
          <a:ext cx="0" cy="0"/>
          <a:chOff x="0" y="0"/>
          <a:chExt cx="0" cy="0"/>
        </a:xfrm>
      </p:grpSpPr>
      <p:sp>
        <p:nvSpPr>
          <p:cNvPr id="172" name="Google Shape;172;g2cd30dbf4aa_0_267:notes">
            <a:extLst>
              <a:ext uri="{FF2B5EF4-FFF2-40B4-BE49-F238E27FC236}">
                <a16:creationId xmlns:a16="http://schemas.microsoft.com/office/drawing/2014/main" id="{C918A7A3-57CD-50DE-AD5E-CC42A7B4F9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cd30dbf4aa_0_267:notes">
            <a:extLst>
              <a:ext uri="{FF2B5EF4-FFF2-40B4-BE49-F238E27FC236}">
                <a16:creationId xmlns:a16="http://schemas.microsoft.com/office/drawing/2014/main" id="{59EDBB9C-FCA7-38B3-D3C6-36E40D34D5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41064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B98B0E8-FA74-B67C-7B3D-78501746389F}"/>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6FBD9DF7-8F99-F380-E5D9-64613833F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D52B27C5-423B-5906-E942-1AA4D09345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434434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9ED8D15-5BA8-F0E7-ADED-A699994FFD05}"/>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3B1DBF9C-A52D-49B1-9DAA-455C490B9E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0826819-4228-4ADF-99AD-B601B99CE1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5719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3E6E1BE-294C-EB53-FBBD-A03A26598780}"/>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DB487623-5569-DE3E-5F80-A25259DA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49966BE5-8A02-4288-F542-BA962C455BF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6266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DAF7914F-6DA1-187F-5FD8-30A898330B24}"/>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838F09A-23A6-CFE4-1792-E69CDC9804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6A923149-03E7-514D-FEE6-AF083FC723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33248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2B754ABD-4804-7684-3328-6B80C8B24ADC}"/>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04755131-7F6D-4B4E-F9A1-CDEC2847AB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3ECDE246-F49E-1543-C167-5807BC022A5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80287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CE7AFAB-7286-537B-FCF5-BCE22A352C93}"/>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1DD1B2BB-7CD0-CBB5-9D59-4E1C02606B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CC45601-A24E-6BE9-CE84-8557522BA1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68073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32A71AE7-1546-EE0A-31B0-7C79EF91391E}"/>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9F0FC7E6-CED9-50CC-FC9B-4C111F2C60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F35B413E-6ED8-FADA-0525-B35973E1CA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73985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D49796CA-44E7-C2C6-D32B-4BA507B24A47}"/>
            </a:ext>
          </a:extLst>
        </p:cNvPr>
        <p:cNvGrpSpPr/>
        <p:nvPr/>
      </p:nvGrpSpPr>
      <p:grpSpPr>
        <a:xfrm>
          <a:off x="0" y="0"/>
          <a:ext cx="0" cy="0"/>
          <a:chOff x="0" y="0"/>
          <a:chExt cx="0" cy="0"/>
        </a:xfrm>
      </p:grpSpPr>
      <p:sp>
        <p:nvSpPr>
          <p:cNvPr id="178" name="Google Shape;178;g2cd30dbf4aa_0_277:notes">
            <a:extLst>
              <a:ext uri="{FF2B5EF4-FFF2-40B4-BE49-F238E27FC236}">
                <a16:creationId xmlns:a16="http://schemas.microsoft.com/office/drawing/2014/main" id="{B0649A95-8DAD-53B4-90B7-ADE155E016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cd30dbf4aa_0_277:notes">
            <a:extLst>
              <a:ext uri="{FF2B5EF4-FFF2-40B4-BE49-F238E27FC236}">
                <a16:creationId xmlns:a16="http://schemas.microsoft.com/office/drawing/2014/main" id="{C7A68661-5324-AD57-14A2-ECAA0E46D5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97007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d30dbf4a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2cd30dbf4aa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d30dbf4a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cd30dbf4aa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d30dbf4aa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D2490847-8843-FB55-0E0C-5FDA447C93E7}"/>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6C001E70-A1F1-79A8-9D47-D350AEA2F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06B23F90-682F-54CD-17EB-8A40B35383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058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7DDEAA7C-2D29-C890-5B21-5EDC041306D4}"/>
            </a:ext>
          </a:extLst>
        </p:cNvPr>
        <p:cNvGrpSpPr/>
        <p:nvPr/>
      </p:nvGrpSpPr>
      <p:grpSpPr>
        <a:xfrm>
          <a:off x="0" y="0"/>
          <a:ext cx="0" cy="0"/>
          <a:chOff x="0" y="0"/>
          <a:chExt cx="0" cy="0"/>
        </a:xfrm>
      </p:grpSpPr>
      <p:sp>
        <p:nvSpPr>
          <p:cNvPr id="197" name="Google Shape;197;g2cd30dbf4aa_0_293:notes">
            <a:extLst>
              <a:ext uri="{FF2B5EF4-FFF2-40B4-BE49-F238E27FC236}">
                <a16:creationId xmlns:a16="http://schemas.microsoft.com/office/drawing/2014/main" id="{1009A884-D980-F0B0-1C42-38C54C17F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30dbf4aa_0_293:notes">
            <a:extLst>
              <a:ext uri="{FF2B5EF4-FFF2-40B4-BE49-F238E27FC236}">
                <a16:creationId xmlns:a16="http://schemas.microsoft.com/office/drawing/2014/main" id="{1CDC4478-1618-7008-6117-7BC55EABDD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3457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7726BCA9-B956-D9AC-4210-D263F26C66DB}"/>
            </a:ext>
          </a:extLst>
        </p:cNvPr>
        <p:cNvGrpSpPr/>
        <p:nvPr/>
      </p:nvGrpSpPr>
      <p:grpSpPr>
        <a:xfrm>
          <a:off x="0" y="0"/>
          <a:ext cx="0" cy="0"/>
          <a:chOff x="0" y="0"/>
          <a:chExt cx="0" cy="0"/>
        </a:xfrm>
      </p:grpSpPr>
      <p:sp>
        <p:nvSpPr>
          <p:cNvPr id="160" name="Google Shape;160;g2cd30dbf4aa_0_262:notes">
            <a:extLst>
              <a:ext uri="{FF2B5EF4-FFF2-40B4-BE49-F238E27FC236}">
                <a16:creationId xmlns:a16="http://schemas.microsoft.com/office/drawing/2014/main" id="{A4236E8E-BAEF-6FA4-0BC6-E49782CD7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cd30dbf4aa_0_262:notes">
            <a:extLst>
              <a:ext uri="{FF2B5EF4-FFF2-40B4-BE49-F238E27FC236}">
                <a16:creationId xmlns:a16="http://schemas.microsoft.com/office/drawing/2014/main" id="{F0493C87-025F-0197-CF68-4FBED7B726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4927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d30dbf4aa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cd30dbf4aa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d30dbf4aa_0_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2cd30dbf4aa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2cd30dbf4aa_0_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94</a:t>
            </a:fld>
            <a:endParaRPr sz="1200" b="0" i="0" u="none" strike="noStrike" cap="none">
              <a:solidFill>
                <a:schemeClr val="dk1"/>
              </a:solidFill>
              <a:latin typeface="Calibri"/>
              <a:ea typeface="Calibri"/>
              <a:cs typeface="Calibri"/>
              <a:sym typeface="Calibri"/>
            </a:endParaRPr>
          </a:p>
        </p:txBody>
      </p:sp>
      <p:sp>
        <p:nvSpPr>
          <p:cNvPr id="212" name="Google Shape;212;g2cd30dbf4aa_0_30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61" name="Google Shape;61;p14"/>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64" name="Google Shape;64;p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65" name="Google Shape;65;p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68" name="Google Shape;68;p1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71" name="Google Shape;71;p17"/>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2" name="Google Shape;72;p1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7" name="Google Shape;77;p1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80" name="Google Shape;80;p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89" name="Google Shape;89;p2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2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2"/>
        <p:cNvGrpSpPr/>
        <p:nvPr/>
      </p:nvGrpSpPr>
      <p:grpSpPr>
        <a:xfrm>
          <a:off x="0" y="0"/>
          <a:ext cx="0" cy="0"/>
          <a:chOff x="0" y="0"/>
          <a:chExt cx="0" cy="0"/>
        </a:xfrm>
      </p:grpSpPr>
      <p:sp>
        <p:nvSpPr>
          <p:cNvPr id="93" name="Google Shape;93;p23"/>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4" name="Google Shape;94;p23"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95" name="Google Shape;95;p2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6" name="Google Shape;96;p2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97" name="Google Shape;97;p23"/>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07"/>
        <p:cNvGrpSpPr/>
        <p:nvPr/>
      </p:nvGrpSpPr>
      <p:grpSpPr>
        <a:xfrm>
          <a:off x="0" y="0"/>
          <a:ext cx="0" cy="0"/>
          <a:chOff x="0" y="0"/>
          <a:chExt cx="0" cy="0"/>
        </a:xfrm>
      </p:grpSpPr>
      <p:sp>
        <p:nvSpPr>
          <p:cNvPr id="108" name="Google Shape;108;p25"/>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109" name="Google Shape;109;p25" descr="A close up of a logo&#10;&#10;Description automatically generated"/>
          <p:cNvPicPr preferRelativeResize="0"/>
          <p:nvPr/>
        </p:nvPicPr>
        <p:blipFill rotWithShape="1">
          <a:blip r:embed="rId2">
            <a:alphaModFix/>
          </a:blip>
          <a:srcRect l="42815" t="18360" r="37295" b="19147"/>
          <a:stretch/>
        </p:blipFill>
        <p:spPr>
          <a:xfrm>
            <a:off x="6052536" y="514443"/>
            <a:ext cx="2095112" cy="3703320"/>
          </a:xfrm>
          <a:prstGeom prst="rect">
            <a:avLst/>
          </a:prstGeom>
          <a:noFill/>
          <a:ln>
            <a:noFill/>
          </a:ln>
        </p:spPr>
      </p:pic>
      <p:sp>
        <p:nvSpPr>
          <p:cNvPr id="110" name="Google Shape;110;p2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111" name="Google Shape;111;p25"/>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112" name="Google Shape;112;p25"/>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3"/>
        <p:cNvGrpSpPr/>
        <p:nvPr/>
      </p:nvGrpSpPr>
      <p:grpSpPr>
        <a:xfrm>
          <a:off x="0" y="0"/>
          <a:ext cx="0" cy="0"/>
          <a:chOff x="0" y="0"/>
          <a:chExt cx="0" cy="0"/>
        </a:xfrm>
      </p:grpSpPr>
      <p:sp>
        <p:nvSpPr>
          <p:cNvPr id="114" name="Google Shape;114;p26"/>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rtl="0">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15" name="Google Shape;115;p26"/>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E39A9"/>
              </a:buClr>
              <a:buSzPts val="3600"/>
              <a:buNone/>
              <a:defRPr sz="3600">
                <a:solidFill>
                  <a:srgbClr val="0E39A9"/>
                </a:solidFill>
              </a:defRPr>
            </a:lvl1pPr>
            <a:lvl2pPr lvl="1" algn="l" rtl="0">
              <a:lnSpc>
                <a:spcPct val="100000"/>
              </a:lnSpc>
              <a:spcBef>
                <a:spcPts val="0"/>
              </a:spcBef>
              <a:spcAft>
                <a:spcPts val="0"/>
              </a:spcAft>
              <a:buClr>
                <a:srgbClr val="0E39A9"/>
              </a:buClr>
              <a:buSzPts val="3600"/>
              <a:buNone/>
              <a:defRPr sz="3600">
                <a:solidFill>
                  <a:srgbClr val="0E39A9"/>
                </a:solidFill>
              </a:defRPr>
            </a:lvl2pPr>
            <a:lvl3pPr lvl="2" algn="l" rtl="0">
              <a:lnSpc>
                <a:spcPct val="100000"/>
              </a:lnSpc>
              <a:spcBef>
                <a:spcPts val="0"/>
              </a:spcBef>
              <a:spcAft>
                <a:spcPts val="0"/>
              </a:spcAft>
              <a:buClr>
                <a:srgbClr val="0E39A9"/>
              </a:buClr>
              <a:buSzPts val="3600"/>
              <a:buNone/>
              <a:defRPr sz="3600">
                <a:solidFill>
                  <a:srgbClr val="0E39A9"/>
                </a:solidFill>
              </a:defRPr>
            </a:lvl3pPr>
            <a:lvl4pPr lvl="3" algn="l" rtl="0">
              <a:lnSpc>
                <a:spcPct val="100000"/>
              </a:lnSpc>
              <a:spcBef>
                <a:spcPts val="0"/>
              </a:spcBef>
              <a:spcAft>
                <a:spcPts val="0"/>
              </a:spcAft>
              <a:buClr>
                <a:srgbClr val="0E39A9"/>
              </a:buClr>
              <a:buSzPts val="3600"/>
              <a:buNone/>
              <a:defRPr sz="3600">
                <a:solidFill>
                  <a:srgbClr val="0E39A9"/>
                </a:solidFill>
              </a:defRPr>
            </a:lvl4pPr>
            <a:lvl5pPr lvl="4" algn="l" rtl="0">
              <a:lnSpc>
                <a:spcPct val="100000"/>
              </a:lnSpc>
              <a:spcBef>
                <a:spcPts val="0"/>
              </a:spcBef>
              <a:spcAft>
                <a:spcPts val="0"/>
              </a:spcAft>
              <a:buClr>
                <a:srgbClr val="0E39A9"/>
              </a:buClr>
              <a:buSzPts val="3600"/>
              <a:buNone/>
              <a:defRPr sz="3600">
                <a:solidFill>
                  <a:srgbClr val="0E39A9"/>
                </a:solidFill>
              </a:defRPr>
            </a:lvl5pPr>
            <a:lvl6pPr lvl="5" algn="l" rtl="0">
              <a:lnSpc>
                <a:spcPct val="100000"/>
              </a:lnSpc>
              <a:spcBef>
                <a:spcPts val="0"/>
              </a:spcBef>
              <a:spcAft>
                <a:spcPts val="0"/>
              </a:spcAft>
              <a:buClr>
                <a:srgbClr val="0E39A9"/>
              </a:buClr>
              <a:buSzPts val="3600"/>
              <a:buNone/>
              <a:defRPr sz="3600">
                <a:solidFill>
                  <a:srgbClr val="0E39A9"/>
                </a:solidFill>
              </a:defRPr>
            </a:lvl6pPr>
            <a:lvl7pPr lvl="6" algn="l" rtl="0">
              <a:lnSpc>
                <a:spcPct val="100000"/>
              </a:lnSpc>
              <a:spcBef>
                <a:spcPts val="0"/>
              </a:spcBef>
              <a:spcAft>
                <a:spcPts val="0"/>
              </a:spcAft>
              <a:buClr>
                <a:srgbClr val="0E39A9"/>
              </a:buClr>
              <a:buSzPts val="3600"/>
              <a:buNone/>
              <a:defRPr sz="3600">
                <a:solidFill>
                  <a:srgbClr val="0E39A9"/>
                </a:solidFill>
              </a:defRPr>
            </a:lvl7pPr>
            <a:lvl8pPr lvl="7" algn="l" rtl="0">
              <a:lnSpc>
                <a:spcPct val="100000"/>
              </a:lnSpc>
              <a:spcBef>
                <a:spcPts val="0"/>
              </a:spcBef>
              <a:spcAft>
                <a:spcPts val="0"/>
              </a:spcAft>
              <a:buClr>
                <a:srgbClr val="0E39A9"/>
              </a:buClr>
              <a:buSzPts val="3600"/>
              <a:buNone/>
              <a:defRPr sz="3600">
                <a:solidFill>
                  <a:srgbClr val="0E39A9"/>
                </a:solidFill>
              </a:defRPr>
            </a:lvl8pPr>
            <a:lvl9pPr lvl="8" algn="l" rtl="0">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118" name="Google Shape;118;p2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1" name="Google Shape;121;p28"/>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rtl="0">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rtl="0">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rtl="0">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rtl="0">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rtl="0">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rtl="0">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rtl="0">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rtl="0">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rtl="0">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122" name="Google Shape;122;p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graphicFrame>
        <p:nvGraphicFramePr>
          <p:cNvPr id="125" name="Google Shape;125;p29"/>
          <p:cNvGraphicFramePr/>
          <p:nvPr/>
        </p:nvGraphicFramePr>
        <p:xfrm>
          <a:off x="201942" y="833662"/>
          <a:ext cx="3000000" cy="3000000"/>
        </p:xfrm>
        <a:graphic>
          <a:graphicData uri="http://schemas.openxmlformats.org/drawingml/2006/table">
            <a:tbl>
              <a:tblPr firstRow="1" bandRow="1">
                <a:noFill/>
                <a:tableStyleId>{01B319B6-1B31-4366-9C82-306C2A513EA6}</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126" name="Google Shape;126;p2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29" name="Google Shape;129;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0" name="Google Shape;130;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31" name="Google Shape;131;p3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3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2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134" name="Google Shape;134;p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37" name="Google Shape;137;p3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41" name="Google Shape;141;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rtl="0">
              <a:lnSpc>
                <a:spcPct val="115000"/>
              </a:lnSpc>
              <a:spcBef>
                <a:spcPts val="0"/>
              </a:spcBef>
              <a:spcAft>
                <a:spcPts val="0"/>
              </a:spcAft>
              <a:buSzPts val="1500"/>
              <a:buChar char="●"/>
              <a:defRPr/>
            </a:lvl1pPr>
            <a:lvl2pPr marL="914400" lvl="1" indent="-311150" algn="l" rtl="0">
              <a:lnSpc>
                <a:spcPct val="115000"/>
              </a:lnSpc>
              <a:spcBef>
                <a:spcPts val="1600"/>
              </a:spcBef>
              <a:spcAft>
                <a:spcPts val="0"/>
              </a:spcAft>
              <a:buSzPts val="1300"/>
              <a:buChar char="○"/>
              <a:defRPr/>
            </a:lvl2pPr>
            <a:lvl3pPr marL="1371600" lvl="2" indent="-304800" algn="l" rtl="0">
              <a:lnSpc>
                <a:spcPct val="115000"/>
              </a:lnSpc>
              <a:spcBef>
                <a:spcPts val="1600"/>
              </a:spcBef>
              <a:spcAft>
                <a:spcPts val="0"/>
              </a:spcAft>
              <a:buSzPts val="1200"/>
              <a:buChar char="■"/>
              <a:defRPr/>
            </a:lvl3pPr>
            <a:lvl4pPr marL="1828800" lvl="3" indent="-298450" algn="l" rtl="0">
              <a:lnSpc>
                <a:spcPct val="115000"/>
              </a:lnSpc>
              <a:spcBef>
                <a:spcPts val="1600"/>
              </a:spcBef>
              <a:spcAft>
                <a:spcPts val="0"/>
              </a:spcAft>
              <a:buSzPts val="1100"/>
              <a:buChar char="●"/>
              <a:defRPr/>
            </a:lvl4pPr>
            <a:lvl5pPr marL="2286000" lvl="4" indent="-292100" algn="l" rtl="0">
              <a:lnSpc>
                <a:spcPct val="115000"/>
              </a:lnSpc>
              <a:spcBef>
                <a:spcPts val="1600"/>
              </a:spcBef>
              <a:spcAft>
                <a:spcPts val="0"/>
              </a:spcAft>
              <a:buSzPts val="1000"/>
              <a:buChar char="○"/>
              <a:defRPr/>
            </a:lvl5pPr>
            <a:lvl6pPr marL="2743200" lvl="5" indent="-285750" algn="l" rtl="0">
              <a:lnSpc>
                <a:spcPct val="115000"/>
              </a:lnSpc>
              <a:spcBef>
                <a:spcPts val="1600"/>
              </a:spcBef>
              <a:spcAft>
                <a:spcPts val="0"/>
              </a:spcAft>
              <a:buSzPts val="900"/>
              <a:buChar char="■"/>
              <a:defRPr/>
            </a:lvl6pPr>
            <a:lvl7pPr marL="3200400" lvl="6" indent="-279400" algn="l" rtl="0">
              <a:lnSpc>
                <a:spcPct val="115000"/>
              </a:lnSpc>
              <a:spcBef>
                <a:spcPts val="1600"/>
              </a:spcBef>
              <a:spcAft>
                <a:spcPts val="0"/>
              </a:spcAft>
              <a:buSzPts val="800"/>
              <a:buChar char="●"/>
              <a:defRPr/>
            </a:lvl7pPr>
            <a:lvl8pPr marL="3657600" lvl="7" indent="-273050" algn="l" rtl="0">
              <a:lnSpc>
                <a:spcPct val="115000"/>
              </a:lnSpc>
              <a:spcBef>
                <a:spcPts val="1600"/>
              </a:spcBef>
              <a:spcAft>
                <a:spcPts val="0"/>
              </a:spcAft>
              <a:buSzPts val="700"/>
              <a:buChar char="○"/>
              <a:defRPr/>
            </a:lvl8pPr>
            <a:lvl9pPr marL="4114800" lvl="8" indent="-266700" algn="l" rtl="0">
              <a:lnSpc>
                <a:spcPct val="115000"/>
              </a:lnSpc>
              <a:spcBef>
                <a:spcPts val="1600"/>
              </a:spcBef>
              <a:spcAft>
                <a:spcPts val="1600"/>
              </a:spcAft>
              <a:buSzPts val="600"/>
              <a:buChar char="■"/>
              <a:defRPr/>
            </a:lvl9pPr>
          </a:lstStyle>
          <a:p>
            <a:endParaRPr/>
          </a:p>
        </p:txBody>
      </p:sp>
      <p:sp>
        <p:nvSpPr>
          <p:cNvPr id="143" name="Google Shape;143;p3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2" name="Google Shape;52;p13"/>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3" name="Google Shape;53;p13"/>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4" name="Google Shape;54;p1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56" name="Google Shape;56;p13"/>
          <p:cNvGrpSpPr/>
          <p:nvPr/>
        </p:nvGrpSpPr>
        <p:grpSpPr>
          <a:xfrm>
            <a:off x="6593" y="10"/>
            <a:ext cx="175500" cy="709221"/>
            <a:chOff x="6593" y="10"/>
            <a:chExt cx="175500" cy="709221"/>
          </a:xfrm>
        </p:grpSpPr>
        <p:sp>
          <p:nvSpPr>
            <p:cNvPr id="57" name="Google Shape;57;p13"/>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3"/>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100" name="Google Shape;100;p24"/>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101" name="Google Shape;101;p24"/>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102" name="Google Shape;102;p2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3" name="Google Shape;103;p24"/>
          <p:cNvPicPr preferRelativeResize="0"/>
          <p:nvPr/>
        </p:nvPicPr>
        <p:blipFill rotWithShape="1">
          <a:blip r:embed="rId12">
            <a:alphaModFix/>
          </a:blip>
          <a:srcRect/>
          <a:stretch/>
        </p:blipFill>
        <p:spPr>
          <a:xfrm>
            <a:off x="7669500" y="68264"/>
            <a:ext cx="1395475" cy="572700"/>
          </a:xfrm>
          <a:prstGeom prst="rect">
            <a:avLst/>
          </a:prstGeom>
          <a:noFill/>
          <a:ln>
            <a:noFill/>
          </a:ln>
        </p:spPr>
      </p:pic>
      <p:grpSp>
        <p:nvGrpSpPr>
          <p:cNvPr id="104" name="Google Shape;104;p24"/>
          <p:cNvGrpSpPr/>
          <p:nvPr/>
        </p:nvGrpSpPr>
        <p:grpSpPr>
          <a:xfrm>
            <a:off x="6593" y="10"/>
            <a:ext cx="175500" cy="709221"/>
            <a:chOff x="6593" y="10"/>
            <a:chExt cx="175500" cy="709221"/>
          </a:xfrm>
        </p:grpSpPr>
        <p:sp>
          <p:nvSpPr>
            <p:cNvPr id="105" name="Google Shape;105;p24"/>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4"/>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xmlns:p14="http://schemas.microsoft.com/office/powerpoint/2010/main">
    <mc:Choice Requires="p14">
      <p:transition p14:dur="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35"/>
          <p:cNvSpPr txBox="1">
            <a:spLocks noGrp="1"/>
          </p:cNvSpPr>
          <p:nvPr>
            <p:ph type="ctrTitle"/>
          </p:nvPr>
        </p:nvSpPr>
        <p:spPr>
          <a:xfrm>
            <a:off x="1153000" y="2429300"/>
            <a:ext cx="6827700" cy="66123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1600" b="0" dirty="0">
                <a:solidFill>
                  <a:schemeClr val="lt2"/>
                </a:solidFill>
                <a:latin typeface="Century Gothic"/>
                <a:ea typeface="Century Gothic"/>
                <a:cs typeface="Century Gothic"/>
                <a:sym typeface="Century Gothic"/>
              </a:rPr>
              <a:t>John Buczkowski</a:t>
            </a:r>
            <a:br>
              <a:rPr lang="en" sz="1600" b="0" dirty="0">
                <a:solidFill>
                  <a:schemeClr val="lt2"/>
                </a:solidFill>
                <a:latin typeface="Century Gothic"/>
                <a:ea typeface="Century Gothic"/>
                <a:cs typeface="Century Gothic"/>
                <a:sym typeface="Century Gothic"/>
              </a:rPr>
            </a:br>
            <a:r>
              <a:rPr lang="en" sz="1600" b="0" dirty="0">
                <a:solidFill>
                  <a:schemeClr val="lt2"/>
                </a:solidFill>
                <a:latin typeface="Century Gothic"/>
                <a:ea typeface="Century Gothic"/>
                <a:cs typeface="Century Gothic"/>
                <a:sym typeface="Century Gothic"/>
              </a:rPr>
              <a:t>December 29</a:t>
            </a:r>
            <a:r>
              <a:rPr lang="en" sz="1600" b="0" baseline="30000" dirty="0">
                <a:solidFill>
                  <a:schemeClr val="lt2"/>
                </a:solidFill>
                <a:latin typeface="Century Gothic"/>
                <a:ea typeface="Century Gothic"/>
                <a:cs typeface="Century Gothic"/>
                <a:sym typeface="Century Gothic"/>
              </a:rPr>
              <a:t>th</a:t>
            </a:r>
            <a:r>
              <a:rPr lang="en" sz="1600" b="0" dirty="0">
                <a:solidFill>
                  <a:schemeClr val="lt2"/>
                </a:solidFill>
                <a:latin typeface="Century Gothic"/>
                <a:ea typeface="Century Gothic"/>
                <a:cs typeface="Century Gothic"/>
                <a:sym typeface="Century Gothic"/>
              </a:rPr>
              <a:t>, 2025</a:t>
            </a:r>
            <a:endParaRPr sz="1600" b="0" dirty="0">
              <a:solidFill>
                <a:schemeClr val="lt2"/>
              </a:solidFill>
              <a:latin typeface="Century Gothic"/>
              <a:ea typeface="Century Gothic"/>
              <a:cs typeface="Century Gothic"/>
              <a:sym typeface="Century Gothic"/>
            </a:endParaRPr>
          </a:p>
        </p:txBody>
      </p:sp>
      <p:sp>
        <p:nvSpPr>
          <p:cNvPr id="8" name="Google Shape;153;p34">
            <a:extLst>
              <a:ext uri="{FF2B5EF4-FFF2-40B4-BE49-F238E27FC236}">
                <a16:creationId xmlns:a16="http://schemas.microsoft.com/office/drawing/2014/main" id="{790C202E-96BB-6003-159A-DC7E9F6C920D}"/>
              </a:ext>
            </a:extLst>
          </p:cNvPr>
          <p:cNvSpPr txBox="1">
            <a:spLocks/>
          </p:cNvSpPr>
          <p:nvPr/>
        </p:nvSpPr>
        <p:spPr>
          <a:xfrm>
            <a:off x="645250" y="1091600"/>
            <a:ext cx="7843200" cy="133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r>
              <a:rPr lang="en-US" sz="3300" dirty="0">
                <a:latin typeface="Century Gothic"/>
                <a:ea typeface="Century Gothic"/>
                <a:cs typeface="Century Gothic"/>
                <a:sym typeface="Century Gothic"/>
              </a:rPr>
              <a:t>Food Delivery Sentiment Analysis</a:t>
            </a:r>
          </a:p>
          <a:p>
            <a:r>
              <a:rPr lang="en-US" sz="3300" b="0" dirty="0">
                <a:latin typeface="Century Gothic"/>
                <a:ea typeface="Century Gothic"/>
                <a:cs typeface="Century Gothic"/>
                <a:sym typeface="Century Gothic"/>
              </a:rPr>
              <a:t>Generative-AI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D8425B6-CFFB-7E1D-5080-1DE2356F916C}"/>
            </a:ext>
          </a:extLst>
        </p:cNvPr>
        <p:cNvGrpSpPr/>
        <p:nvPr/>
      </p:nvGrpSpPr>
      <p:grpSpPr>
        <a:xfrm>
          <a:off x="0" y="0"/>
          <a:ext cx="0" cy="0"/>
          <a:chOff x="0" y="0"/>
          <a:chExt cx="0" cy="0"/>
        </a:xfrm>
      </p:grpSpPr>
      <p:sp>
        <p:nvSpPr>
          <p:cNvPr id="188" name="Google Shape;188;p40">
            <a:extLst>
              <a:ext uri="{FF2B5EF4-FFF2-40B4-BE49-F238E27FC236}">
                <a16:creationId xmlns:a16="http://schemas.microsoft.com/office/drawing/2014/main" id="{39A4BBA8-D426-8A25-8080-45F9E2428B63}"/>
              </a:ext>
            </a:extLst>
          </p:cNvPr>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a:extLst>
              <a:ext uri="{FF2B5EF4-FFF2-40B4-BE49-F238E27FC236}">
                <a16:creationId xmlns:a16="http://schemas.microsoft.com/office/drawing/2014/main" id="{EABC3B1E-41FF-A70C-1FF3-E07E62BB6440}"/>
              </a:ext>
            </a:extLst>
          </p:cNvPr>
          <p:cNvSpPr txBox="1">
            <a:spLocks noGrp="1"/>
          </p:cNvSpPr>
          <p:nvPr>
            <p:ph type="body" idx="1"/>
          </p:nvPr>
        </p:nvSpPr>
        <p:spPr>
          <a:xfrm>
            <a:off x="1091076" y="4379495"/>
            <a:ext cx="8783321" cy="483692"/>
          </a:xfrm>
          <a:prstGeom prst="rect">
            <a:avLst/>
          </a:prstGeom>
          <a:noFill/>
          <a:ln>
            <a:noFill/>
          </a:ln>
        </p:spPr>
        <p:txBody>
          <a:bodyPr spcFirstLastPara="1" wrap="square" lIns="91425" tIns="91425" rIns="91425" bIns="91425" anchor="t" anchorCtr="0">
            <a:spAutoFit/>
          </a:bodyPr>
          <a:lstStyle/>
          <a:p>
            <a:pPr marL="0" indent="0" algn="just">
              <a:spcBef>
                <a:spcPts val="400"/>
              </a:spcBef>
              <a:buClr>
                <a:schemeClr val="dk1"/>
              </a:buClr>
              <a:buSzPts val="1400"/>
              <a:buNone/>
            </a:pPr>
            <a:r>
              <a:rPr lang="en-US" sz="1400" dirty="0"/>
              <a:t>Table containing a random sampling of 20 rows from the imported raw dataset.</a:t>
            </a:r>
            <a:endParaRPr lang="en-US" sz="1400" dirty="0">
              <a:solidFill>
                <a:schemeClr val="dk1"/>
              </a:solidFill>
              <a:latin typeface="Nunito" pitchFamily="2" charset="0"/>
              <a:ea typeface="Century Gothic"/>
              <a:cs typeface="Century Gothic"/>
              <a:sym typeface="Century Gothic"/>
            </a:endParaRPr>
          </a:p>
        </p:txBody>
      </p:sp>
      <p:sp>
        <p:nvSpPr>
          <p:cNvPr id="2" name="Slide Number Placeholder 1">
            <a:extLst>
              <a:ext uri="{FF2B5EF4-FFF2-40B4-BE49-F238E27FC236}">
                <a16:creationId xmlns:a16="http://schemas.microsoft.com/office/drawing/2014/main" id="{650DA881-C9C3-FB6F-53AE-60914FEC58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8970859E-DC9B-C65D-C5FC-18E39CFEDE67}"/>
              </a:ext>
            </a:extLst>
          </p:cNvPr>
          <p:cNvPicPr>
            <a:picLocks noChangeAspect="1"/>
          </p:cNvPicPr>
          <p:nvPr/>
        </p:nvPicPr>
        <p:blipFill>
          <a:blip r:embed="rId3"/>
          <a:stretch>
            <a:fillRect/>
          </a:stretch>
        </p:blipFill>
        <p:spPr>
          <a:xfrm>
            <a:off x="605016" y="880488"/>
            <a:ext cx="7693335" cy="3283636"/>
          </a:xfrm>
          <a:prstGeom prst="rect">
            <a:avLst/>
          </a:prstGeom>
        </p:spPr>
      </p:pic>
    </p:spTree>
    <p:extLst>
      <p:ext uri="{BB962C8B-B14F-4D97-AF65-F5344CB8AC3E}">
        <p14:creationId xmlns:p14="http://schemas.microsoft.com/office/powerpoint/2010/main" val="389543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A69A9308-F83F-3C84-FE51-72CE48D33AE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FBDDFD1-6ED2-1F69-CFD1-9C123D54F116}"/>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B3ECEC4E-5829-ECD5-8895-6CE8D260BABC}"/>
              </a:ext>
            </a:extLst>
          </p:cNvPr>
          <p:cNvSpPr txBox="1">
            <a:spLocks noGrp="1"/>
          </p:cNvSpPr>
          <p:nvPr>
            <p:ph type="body" idx="1"/>
          </p:nvPr>
        </p:nvSpPr>
        <p:spPr>
          <a:xfrm>
            <a:off x="257100" y="961142"/>
            <a:ext cx="8629800" cy="3893083"/>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Ground Truth Summary:</a:t>
            </a:r>
          </a:p>
          <a:p>
            <a:pPr marL="139700" indent="0">
              <a:spcBef>
                <a:spcPts val="400"/>
              </a:spcBef>
              <a:buClr>
                <a:schemeClr val="dk1"/>
              </a:buClr>
              <a:buSzPts val="1400"/>
              <a:buNone/>
            </a:pPr>
            <a:endParaRPr lang="en-US" sz="700" b="1" dirty="0"/>
          </a:p>
          <a:p>
            <a:pPr marL="133350" indent="0">
              <a:buNone/>
            </a:pPr>
            <a:r>
              <a:rPr lang="en-US" sz="1400" b="1" dirty="0"/>
              <a:t>Ground Truth</a:t>
            </a:r>
            <a:r>
              <a:rPr lang="en-US" sz="1400" dirty="0"/>
              <a:t> (</a:t>
            </a:r>
            <a:r>
              <a:rPr lang="en-US" sz="1400" b="1" dirty="0"/>
              <a:t>GT</a:t>
            </a:r>
            <a:r>
              <a:rPr lang="en-US" sz="1400" dirty="0"/>
              <a:t>) is a subset of the data with manually created verified, correct labels that represent the known right answers. It is used as a benchmark to measure how well the prompts perform. Without it, accuracy, precision, recall, or F1-scores cannot be calculated. For our purposes, we’ll be using the GT for comparison by hand. It should be recognized that since it was created manually, it is subject to human biases.</a:t>
            </a:r>
          </a:p>
          <a:p>
            <a:pPr marL="133350" indent="0">
              <a:buNone/>
            </a:pPr>
            <a:endParaRPr lang="en-US" sz="1400" dirty="0"/>
          </a:p>
          <a:p>
            <a:pPr marL="133350" indent="0">
              <a:buNone/>
            </a:pPr>
            <a:r>
              <a:rPr lang="en-US" sz="1400" dirty="0"/>
              <a:t>To create the </a:t>
            </a:r>
            <a:r>
              <a:rPr lang="en-US" sz="1400" b="1" dirty="0"/>
              <a:t>GT</a:t>
            </a:r>
            <a:r>
              <a:rPr lang="en-US" sz="1400" dirty="0"/>
              <a:t>, 36 reviews were selected from the dataset. Each one was examined, then manually classified as </a:t>
            </a:r>
            <a:r>
              <a:rPr lang="en-US" sz="1400" b="1" dirty="0"/>
              <a:t>Positive</a:t>
            </a:r>
            <a:r>
              <a:rPr lang="en-US" sz="1400" dirty="0"/>
              <a:t>, </a:t>
            </a:r>
            <a:r>
              <a:rPr lang="en-US" sz="1400" b="1" dirty="0"/>
              <a:t>Negative</a:t>
            </a:r>
            <a:r>
              <a:rPr lang="en-US" sz="1400" dirty="0"/>
              <a:t>, or </a:t>
            </a:r>
            <a:r>
              <a:rPr lang="en-US" sz="1400" b="1" dirty="0"/>
              <a:t>Neutral</a:t>
            </a:r>
            <a:r>
              <a:rPr lang="en-US" sz="1400" dirty="0"/>
              <a:t>, and assigned appropriate tags This was saved as the reference dataset. This step must be completed before running any prompts to prevent bias.</a:t>
            </a:r>
          </a:p>
          <a:p>
            <a:pPr marL="133350" indent="0">
              <a:buNone/>
            </a:pPr>
            <a:endParaRPr lang="en-US" sz="1400" dirty="0"/>
          </a:p>
          <a:p>
            <a:pPr marL="133350" indent="0">
              <a:buNone/>
            </a:pPr>
            <a:r>
              <a:rPr lang="en-US" sz="1400" dirty="0"/>
              <a:t>To use, each prompt variation was run on the raw version of the rows in the GT.  The models’ raw data output was compared against the </a:t>
            </a:r>
            <a:r>
              <a:rPr lang="en-US" sz="1400" b="1" dirty="0"/>
              <a:t>GT. </a:t>
            </a:r>
            <a:r>
              <a:rPr lang="en-US" sz="1400" dirty="0"/>
              <a:t>This technique was used to select the best performer of each prompt type.</a:t>
            </a:r>
          </a:p>
          <a:p>
            <a:pPr marL="133350" indent="0">
              <a:buNone/>
            </a:pPr>
            <a:endParaRPr lang="en-US" sz="700" dirty="0"/>
          </a:p>
        </p:txBody>
      </p:sp>
    </p:spTree>
    <p:extLst>
      <p:ext uri="{BB962C8B-B14F-4D97-AF65-F5344CB8AC3E}">
        <p14:creationId xmlns:p14="http://schemas.microsoft.com/office/powerpoint/2010/main" val="190920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204B4CD5-6D67-ECFC-CCD5-B7CF606190D6}"/>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F9DA9743-6F00-3737-B990-922F3200B3F0}"/>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C0A68AB8-6C35-D7F6-7AAC-0F57B471F0F5}"/>
              </a:ext>
            </a:extLst>
          </p:cNvPr>
          <p:cNvPicPr>
            <a:picLocks noChangeAspect="1"/>
          </p:cNvPicPr>
          <p:nvPr/>
        </p:nvPicPr>
        <p:blipFill>
          <a:blip r:embed="rId3"/>
          <a:stretch>
            <a:fillRect/>
          </a:stretch>
        </p:blipFill>
        <p:spPr>
          <a:xfrm>
            <a:off x="721430" y="811273"/>
            <a:ext cx="7563172" cy="3958637"/>
          </a:xfrm>
          <a:prstGeom prst="rect">
            <a:avLst/>
          </a:prstGeom>
        </p:spPr>
      </p:pic>
    </p:spTree>
    <p:extLst>
      <p:ext uri="{BB962C8B-B14F-4D97-AF65-F5344CB8AC3E}">
        <p14:creationId xmlns:p14="http://schemas.microsoft.com/office/powerpoint/2010/main" val="315329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5AE10A-0CE3-5C31-E3B1-EF1C655B36D0}"/>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AF7DC33-0C4A-A5F7-79DB-0CD9C98E9937}"/>
              </a:ext>
            </a:extLst>
          </p:cNvPr>
          <p:cNvSpPr txBox="1">
            <a:spLocks noGrp="1"/>
          </p:cNvSpPr>
          <p:nvPr>
            <p:ph type="title"/>
          </p:nvPr>
        </p:nvSpPr>
        <p:spPr>
          <a:xfrm>
            <a:off x="202550" y="289275"/>
            <a:ext cx="7712700" cy="5065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4759C6B4-ABF5-94E0-E15B-C7529597E32B}"/>
              </a:ext>
            </a:extLst>
          </p:cNvPr>
          <p:cNvPicPr>
            <a:picLocks noChangeAspect="1"/>
          </p:cNvPicPr>
          <p:nvPr/>
        </p:nvPicPr>
        <p:blipFill>
          <a:blip r:embed="rId3"/>
          <a:stretch>
            <a:fillRect/>
          </a:stretch>
        </p:blipFill>
        <p:spPr>
          <a:xfrm>
            <a:off x="2197124" y="795803"/>
            <a:ext cx="3942419" cy="3186118"/>
          </a:xfrm>
          <a:prstGeom prst="rect">
            <a:avLst/>
          </a:prstGeom>
        </p:spPr>
      </p:pic>
      <p:sp>
        <p:nvSpPr>
          <p:cNvPr id="4" name="Text Placeholder 2">
            <a:extLst>
              <a:ext uri="{FF2B5EF4-FFF2-40B4-BE49-F238E27FC236}">
                <a16:creationId xmlns:a16="http://schemas.microsoft.com/office/drawing/2014/main" id="{9E28A5E3-6D28-BB6A-8905-17544EAC28AA}"/>
              </a:ext>
            </a:extLst>
          </p:cNvPr>
          <p:cNvSpPr>
            <a:spLocks noGrp="1"/>
          </p:cNvSpPr>
          <p:nvPr>
            <p:ph type="body" idx="1"/>
          </p:nvPr>
        </p:nvSpPr>
        <p:spPr>
          <a:xfrm>
            <a:off x="1625262" y="4202099"/>
            <a:ext cx="5318677" cy="572700"/>
          </a:xfrm>
        </p:spPr>
        <p:txBody>
          <a:bodyPr/>
          <a:lstStyle/>
          <a:p>
            <a:pPr marL="133350" indent="0">
              <a:buNone/>
            </a:pPr>
            <a:r>
              <a:rPr lang="en-US" dirty="0"/>
              <a:t>Plot illustrating distribution </a:t>
            </a:r>
            <a:r>
              <a:rPr lang="en-US" b="1" dirty="0"/>
              <a:t>Ground Truth</a:t>
            </a:r>
            <a:r>
              <a:rPr lang="en-US" dirty="0"/>
              <a:t> </a:t>
            </a:r>
            <a:r>
              <a:rPr lang="en-US" b="1" dirty="0"/>
              <a:t>Categories</a:t>
            </a:r>
          </a:p>
        </p:txBody>
      </p:sp>
    </p:spTree>
    <p:extLst>
      <p:ext uri="{BB962C8B-B14F-4D97-AF65-F5344CB8AC3E}">
        <p14:creationId xmlns:p14="http://schemas.microsoft.com/office/powerpoint/2010/main" val="293531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AA0CB2C-77F9-EC2A-53A3-251FF7DC4D9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DD59EA-6FCD-8149-74E0-2B16B97240C1}"/>
              </a:ext>
            </a:extLst>
          </p:cNvPr>
          <p:cNvSpPr txBox="1">
            <a:spLocks noGrp="1"/>
          </p:cNvSpPr>
          <p:nvPr>
            <p:ph type="title"/>
          </p:nvPr>
        </p:nvSpPr>
        <p:spPr>
          <a:xfrm>
            <a:off x="202550" y="6239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Ground Truth Dataset</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5444FC1-8FD7-A655-2666-1893E290488C}"/>
              </a:ext>
            </a:extLst>
          </p:cNvPr>
          <p:cNvSpPr>
            <a:spLocks noGrp="1"/>
          </p:cNvSpPr>
          <p:nvPr>
            <p:ph type="body" idx="1"/>
          </p:nvPr>
        </p:nvSpPr>
        <p:spPr>
          <a:xfrm>
            <a:off x="2549895" y="4330087"/>
            <a:ext cx="3825909" cy="572700"/>
          </a:xfrm>
        </p:spPr>
        <p:txBody>
          <a:bodyPr/>
          <a:lstStyle/>
          <a:p>
            <a:pPr marL="133350" indent="0">
              <a:buNone/>
            </a:pPr>
            <a:r>
              <a:rPr lang="en-US" dirty="0"/>
              <a:t>Plot illustrating distribution of </a:t>
            </a:r>
            <a:r>
              <a:rPr lang="en-US" b="1" dirty="0"/>
              <a:t>Tags</a:t>
            </a:r>
          </a:p>
        </p:txBody>
      </p:sp>
      <p:pic>
        <p:nvPicPr>
          <p:cNvPr id="11" name="Picture 10">
            <a:extLst>
              <a:ext uri="{FF2B5EF4-FFF2-40B4-BE49-F238E27FC236}">
                <a16:creationId xmlns:a16="http://schemas.microsoft.com/office/drawing/2014/main" id="{7DA6551B-064D-5EAF-D586-E7A883F2EB34}"/>
              </a:ext>
            </a:extLst>
          </p:cNvPr>
          <p:cNvPicPr>
            <a:picLocks noChangeAspect="1"/>
          </p:cNvPicPr>
          <p:nvPr/>
        </p:nvPicPr>
        <p:blipFill>
          <a:blip r:embed="rId3"/>
          <a:stretch>
            <a:fillRect/>
          </a:stretch>
        </p:blipFill>
        <p:spPr>
          <a:xfrm>
            <a:off x="1003570" y="682281"/>
            <a:ext cx="6098500" cy="3638134"/>
          </a:xfrm>
          <a:prstGeom prst="rect">
            <a:avLst/>
          </a:prstGeom>
        </p:spPr>
      </p:pic>
    </p:spTree>
    <p:extLst>
      <p:ext uri="{BB962C8B-B14F-4D97-AF65-F5344CB8AC3E}">
        <p14:creationId xmlns:p14="http://schemas.microsoft.com/office/powerpoint/2010/main" val="268212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85843D1-19C2-5F26-A8F1-7E44266954B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200033-6F31-FEFA-F93D-C9B00D031331}"/>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3995F36-ADE1-4C3C-2D8C-DE1218AB26F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Temperature=1</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a:p>
            <a:pPr marL="133350" indent="0">
              <a:buNone/>
            </a:pPr>
            <a:r>
              <a:rPr lang="en-US" sz="1000" dirty="0"/>
              <a:t>Run above Zero-Shot Prompt; Run numeric comparison against Ground Truth Results</a:t>
            </a:r>
          </a:p>
        </p:txBody>
      </p:sp>
    </p:spTree>
    <p:extLst>
      <p:ext uri="{BB962C8B-B14F-4D97-AF65-F5344CB8AC3E}">
        <p14:creationId xmlns:p14="http://schemas.microsoft.com/office/powerpoint/2010/main" val="242548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9"/>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Zero-Shot Prompt Definition Explanation</a:t>
            </a:r>
            <a:endParaRPr dirty="0">
              <a:solidFill>
                <a:schemeClr val="lt2"/>
              </a:solidFill>
              <a:latin typeface="Century Gothic"/>
              <a:ea typeface="Century Gothic"/>
              <a:cs typeface="Century Gothic"/>
              <a:sym typeface="Century Gothic"/>
            </a:endParaRPr>
          </a:p>
        </p:txBody>
      </p:sp>
      <p:sp>
        <p:nvSpPr>
          <p:cNvPr id="176" name="Google Shape;176;p39"/>
          <p:cNvSpPr txBox="1">
            <a:spLocks noGrp="1"/>
          </p:cNvSpPr>
          <p:nvPr>
            <p:ph type="body" idx="1"/>
          </p:nvPr>
        </p:nvSpPr>
        <p:spPr>
          <a:xfrm>
            <a:off x="257100" y="401338"/>
            <a:ext cx="8629800" cy="468629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I. Core Purpose</a:t>
            </a:r>
            <a:endParaRPr lang="en-US" sz="1000" dirty="0"/>
          </a:p>
          <a:p>
            <a:r>
              <a:rPr lang="en-US" sz="900" b="1" dirty="0"/>
              <a:t>Role:</a:t>
            </a:r>
            <a:r>
              <a:rPr lang="en-US" sz="900" dirty="0"/>
              <a:t> </a:t>
            </a:r>
          </a:p>
          <a:p>
            <a:pPr lvl="1">
              <a:spcBef>
                <a:spcPts val="200"/>
              </a:spcBef>
            </a:pPr>
            <a:r>
              <a:rPr lang="en-US" sz="900" dirty="0"/>
              <a:t>Frame of Reference provided to the AI</a:t>
            </a:r>
          </a:p>
          <a:p>
            <a:pPr lvl="1">
              <a:spcBef>
                <a:spcPts val="200"/>
              </a:spcBef>
            </a:pPr>
            <a:r>
              <a:rPr lang="en-US" sz="900" dirty="0"/>
              <a:t>It tells the AI to use the relevant expertise, language, and thought process for that specific job or situation.</a:t>
            </a:r>
          </a:p>
          <a:p>
            <a:r>
              <a:rPr lang="en-US" sz="900" b="1" dirty="0"/>
              <a:t>Task:</a:t>
            </a:r>
            <a:r>
              <a:rPr lang="en-US" sz="900" dirty="0"/>
              <a:t> </a:t>
            </a:r>
          </a:p>
          <a:p>
            <a:pPr lvl="1">
              <a:spcBef>
                <a:spcPts val="200"/>
              </a:spcBef>
            </a:pPr>
            <a:r>
              <a:rPr lang="en-US" sz="900" dirty="0"/>
              <a:t>Main instruction telling AI what to do. Core command that defines the objective.</a:t>
            </a:r>
          </a:p>
          <a:p>
            <a:pPr lvl="1">
              <a:spcBef>
                <a:spcPts val="200"/>
              </a:spcBef>
            </a:pPr>
            <a:r>
              <a:rPr lang="en-US" sz="900" dirty="0"/>
              <a:t>It directs the AI to perform a specific action, like summarizing, classifying, generating, or analyzing.</a:t>
            </a:r>
          </a:p>
          <a:p>
            <a:pPr marL="133350" indent="0">
              <a:spcBef>
                <a:spcPts val="1200"/>
              </a:spcBef>
              <a:buNone/>
            </a:pPr>
            <a:r>
              <a:rPr lang="en-US" sz="1000" b="1" dirty="0"/>
              <a:t>II. Model Behavior Settings</a:t>
            </a:r>
            <a:endParaRPr lang="en-US" sz="1000" dirty="0"/>
          </a:p>
          <a:p>
            <a:r>
              <a:rPr lang="en-US" sz="900" b="1" dirty="0"/>
              <a:t>Temperature:</a:t>
            </a:r>
            <a:r>
              <a:rPr lang="en-US" sz="900" dirty="0"/>
              <a:t> 1 (More diverse/creative output)</a:t>
            </a:r>
          </a:p>
          <a:p>
            <a:pPr marL="133350" indent="0">
              <a:spcBef>
                <a:spcPts val="1200"/>
              </a:spcBef>
              <a:buNone/>
            </a:pPr>
            <a:r>
              <a:rPr lang="en-US" sz="1000" b="1" dirty="0"/>
              <a:t>III. Analysis Guidelines</a:t>
            </a:r>
            <a:endParaRPr lang="en-US" sz="1000" dirty="0"/>
          </a:p>
          <a:p>
            <a:r>
              <a:rPr lang="en-US" sz="900" b="1" dirty="0"/>
              <a:t>Classification (Category):</a:t>
            </a:r>
            <a:endParaRPr lang="en-US" sz="900" dirty="0"/>
          </a:p>
          <a:p>
            <a:pPr lvl="1">
              <a:spcBef>
                <a:spcPts val="200"/>
              </a:spcBef>
            </a:pPr>
            <a:r>
              <a:rPr lang="en-US" sz="900" dirty="0"/>
              <a:t>Overall category to be assigned to each review based on the review’s textual contents</a:t>
            </a:r>
          </a:p>
          <a:p>
            <a:r>
              <a:rPr lang="en-US" sz="900" b="1" dirty="0"/>
              <a:t>Tags (Select ALL applicable from list ONLY):</a:t>
            </a:r>
            <a:endParaRPr lang="en-US" sz="900" dirty="0"/>
          </a:p>
          <a:p>
            <a:pPr lvl="1">
              <a:spcBef>
                <a:spcPts val="200"/>
              </a:spcBef>
            </a:pPr>
            <a:r>
              <a:rPr lang="en-US" sz="900" dirty="0"/>
              <a:t>Overall Experience: ONLY if customer states "experience," "service," or uses general rating language.</a:t>
            </a:r>
          </a:p>
          <a:p>
            <a:r>
              <a:rPr lang="en-US" sz="900" b="1" dirty="0"/>
              <a:t>Confidence:</a:t>
            </a:r>
            <a:endParaRPr lang="en-US" sz="900" dirty="0"/>
          </a:p>
          <a:p>
            <a:pPr lvl="1">
              <a:spcBef>
                <a:spcPts val="200"/>
              </a:spcBef>
            </a:pPr>
            <a:r>
              <a:rPr lang="en-US" sz="900" dirty="0"/>
              <a:t>Is the internal assessment of the AI’s confidence in the model prediction (reliability)</a:t>
            </a:r>
          </a:p>
          <a:p>
            <a:pPr marL="133350" indent="0">
              <a:spcBef>
                <a:spcPts val="1200"/>
              </a:spcBef>
              <a:buNone/>
            </a:pPr>
            <a:r>
              <a:rPr lang="en-US" sz="1000" b="1" dirty="0"/>
              <a:t>IV. Output Structure &amp; Format</a:t>
            </a:r>
            <a:endParaRPr lang="en-US" sz="1000" dirty="0"/>
          </a:p>
          <a:p>
            <a:r>
              <a:rPr lang="en-US" sz="900" b="1" dirty="0"/>
              <a:t>Required Fields:</a:t>
            </a:r>
            <a:r>
              <a:rPr lang="en-US" sz="900" dirty="0"/>
              <a:t> Fields to be contained in the result output</a:t>
            </a:r>
          </a:p>
          <a:p>
            <a:r>
              <a:rPr lang="en-US" sz="900" b="1" dirty="0"/>
              <a:t>Format:</a:t>
            </a:r>
            <a:r>
              <a:rPr lang="en-US" sz="900" dirty="0"/>
              <a:t> What format the output will have (in this case .csv)</a:t>
            </a:r>
          </a:p>
          <a:p>
            <a:r>
              <a:rPr lang="en-US" sz="900" b="1" dirty="0"/>
              <a:t>CSV Headers:</a:t>
            </a:r>
            <a:r>
              <a:rPr lang="en-US" sz="900" dirty="0"/>
              <a:t> Field/Column headers for the csv output</a:t>
            </a:r>
          </a:p>
          <a:p>
            <a:r>
              <a:rPr lang="en-US" sz="900" b="1" dirty="0"/>
              <a:t>Specific Rules:</a:t>
            </a:r>
            <a:r>
              <a:rPr lang="en-US" sz="900" dirty="0"/>
              <a:t> Specific rules to be applied to the 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61B4F51-17DB-5C97-EB09-B37B9D9157B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E88FD5-437A-E1CA-B660-5004A3691F27}"/>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814378BF-A6A7-A1D6-40D5-F03B575BFE57}"/>
              </a:ext>
            </a:extLst>
          </p:cNvPr>
          <p:cNvPicPr>
            <a:picLocks noChangeAspect="1"/>
          </p:cNvPicPr>
          <p:nvPr/>
        </p:nvPicPr>
        <p:blipFill>
          <a:blip r:embed="rId3"/>
          <a:stretch>
            <a:fillRect/>
          </a:stretch>
        </p:blipFill>
        <p:spPr>
          <a:xfrm>
            <a:off x="587596" y="552592"/>
            <a:ext cx="6913234" cy="4296555"/>
          </a:xfrm>
          <a:prstGeom prst="rect">
            <a:avLst/>
          </a:prstGeom>
        </p:spPr>
      </p:pic>
    </p:spTree>
    <p:extLst>
      <p:ext uri="{BB962C8B-B14F-4D97-AF65-F5344CB8AC3E}">
        <p14:creationId xmlns:p14="http://schemas.microsoft.com/office/powerpoint/2010/main" val="253629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00625B8-6DA0-2036-1D88-9130F516FD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3BD491D-65E9-D7BE-8CC5-EC3451CC8ED2}"/>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FA256D8-6387-6669-57C3-4CB554F1EEEF}"/>
              </a:ext>
            </a:extLst>
          </p:cNvPr>
          <p:cNvSpPr txBox="1">
            <a:spLocks noGrp="1"/>
          </p:cNvSpPr>
          <p:nvPr>
            <p:ph type="body" idx="1"/>
          </p:nvPr>
        </p:nvSpPr>
        <p:spPr>
          <a:xfrm>
            <a:off x="257100" y="228600"/>
            <a:ext cx="8629800" cy="479716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T=1 vs. Ground Truth):</a:t>
            </a:r>
          </a:p>
          <a:p>
            <a:pPr marL="133350" indent="0">
              <a:buNone/>
            </a:pPr>
            <a:r>
              <a:rPr lang="en-US" sz="1000" b="1" dirty="0"/>
              <a:t>1. Category Differences (vs. Ground Truth):</a:t>
            </a:r>
            <a:endParaRPr lang="en-US" sz="1000" dirty="0"/>
          </a:p>
          <a:p>
            <a:pPr lvl="1">
              <a:spcBef>
                <a:spcPts val="200"/>
              </a:spcBef>
            </a:pPr>
            <a:r>
              <a:rPr lang="en-US" sz="800" dirty="0"/>
              <a:t>C003: My Neutral vs. GT Negative - 1 difference</a:t>
            </a:r>
          </a:p>
          <a:p>
            <a:pPr lvl="1">
              <a:spcBef>
                <a:spcPts val="200"/>
              </a:spcBef>
            </a:pPr>
            <a:r>
              <a:rPr lang="en-US" sz="800" dirty="0"/>
              <a:t>C006: My Neutral vs. GT Negative - 1 difference</a:t>
            </a:r>
          </a:p>
          <a:p>
            <a:pPr lvl="1">
              <a:spcBef>
                <a:spcPts val="200"/>
              </a:spcBef>
            </a:pPr>
            <a:r>
              <a:rPr lang="en-US" sz="800" dirty="0"/>
              <a:t>C011: My Positive vs. GT Neutral - 1 difference</a:t>
            </a:r>
          </a:p>
          <a:p>
            <a:pPr lvl="1">
              <a:spcBef>
                <a:spcPts val="200"/>
              </a:spcBef>
            </a:pPr>
            <a:r>
              <a:rPr lang="en-US" sz="800" dirty="0"/>
              <a:t>C012: My Negative vs. GT Negative - Match</a:t>
            </a:r>
          </a:p>
          <a:p>
            <a:pPr lvl="1">
              <a:spcBef>
                <a:spcPts val="200"/>
              </a:spcBef>
            </a:pPr>
            <a:r>
              <a:rPr lang="en-US" sz="800" dirty="0"/>
              <a:t>C024: My Neutral vs. GT Negative - 1 difference</a:t>
            </a:r>
          </a:p>
          <a:p>
            <a:pPr lvl="1">
              <a:spcBef>
                <a:spcPts val="200"/>
              </a:spcBef>
            </a:pPr>
            <a:r>
              <a:rPr lang="en-US" sz="800" dirty="0"/>
              <a:t>C030: My Negative vs. GT Negative - Match</a:t>
            </a:r>
          </a:p>
          <a:p>
            <a:pPr marL="133350" indent="0">
              <a:buNone/>
            </a:pPr>
            <a:r>
              <a:rPr lang="en-US" sz="1000" b="1" dirty="0"/>
              <a:t>              Total Category Differences: 4</a:t>
            </a:r>
          </a:p>
          <a:p>
            <a:pPr marL="133350" indent="0">
              <a:spcBef>
                <a:spcPts val="400"/>
              </a:spcBef>
              <a:buNone/>
            </a:pPr>
            <a:r>
              <a:rPr lang="en-US" sz="1000" b="1" dirty="0"/>
              <a:t>2. Tags Differences (vs. Ground Truth):</a:t>
            </a:r>
            <a:endParaRPr lang="en-US" sz="1000" dirty="0"/>
          </a:p>
          <a:p>
            <a:pPr lvl="1">
              <a:spcBef>
                <a:spcPts val="200"/>
              </a:spcBef>
            </a:pPr>
            <a:r>
              <a:rPr lang="en-US" sz="800" dirty="0"/>
              <a:t>C002: My (Food Quality, Overall Experience) vs. GT (Packaging, Overall Experience) - 2 differences</a:t>
            </a:r>
          </a:p>
          <a:p>
            <a:pPr lvl="1">
              <a:spcBef>
                <a:spcPts val="200"/>
              </a:spcBef>
            </a:pPr>
            <a:r>
              <a:rPr lang="en-US" sz="800" dirty="0"/>
              <a:t>C006: My (no Delivery Time) vs. GT (Delivery Time) - 1 difference</a:t>
            </a:r>
          </a:p>
          <a:p>
            <a:pPr lvl="1">
              <a:spcBef>
                <a:spcPts val="200"/>
              </a:spcBef>
            </a:pPr>
            <a:r>
              <a:rPr lang="en-US" sz="800" dirty="0"/>
              <a:t>C007: My (no Overall Experience) vs. GT (Overall Experience) - 1 difference</a:t>
            </a:r>
          </a:p>
          <a:p>
            <a:pPr lvl="1">
              <a:spcBef>
                <a:spcPts val="200"/>
              </a:spcBef>
            </a:pPr>
            <a:r>
              <a:rPr lang="en-US" sz="800" dirty="0"/>
              <a:t>C008: My (Delivery Time) vs. GT (no Delivery Time) - 1 difference</a:t>
            </a:r>
          </a:p>
          <a:p>
            <a:pPr lvl="1">
              <a:spcBef>
                <a:spcPts val="200"/>
              </a:spcBef>
            </a:pPr>
            <a:r>
              <a:rPr lang="en-US" sz="800" dirty="0"/>
              <a:t>C009: My (no Overall Experience) vs. GT (Overall Experience) - 1 difference</a:t>
            </a:r>
          </a:p>
          <a:p>
            <a:pPr lvl="1">
              <a:spcBef>
                <a:spcPts val="200"/>
              </a:spcBef>
            </a:pPr>
            <a:r>
              <a:rPr lang="en-US" sz="800" dirty="0"/>
              <a:t>C011: My (Delivery Time, no Overall Experience) vs. GT (no Delivery Time, Overall Experience) - 2 differences</a:t>
            </a:r>
          </a:p>
          <a:p>
            <a:pPr lvl="1">
              <a:spcBef>
                <a:spcPts val="200"/>
              </a:spcBef>
            </a:pPr>
            <a:r>
              <a:rPr lang="en-US" sz="800" dirty="0"/>
              <a:t>C013: My (no Overall Experience) vs. GT (Overall Experience) - 1 difference</a:t>
            </a:r>
          </a:p>
          <a:p>
            <a:pPr lvl="1">
              <a:spcBef>
                <a:spcPts val="200"/>
              </a:spcBef>
            </a:pPr>
            <a:r>
              <a:rPr lang="en-US" sz="800" dirty="0"/>
              <a:t>C016: My (no Overall Experience) vs. GT (Overall Experience) - 1 difference</a:t>
            </a:r>
          </a:p>
          <a:p>
            <a:pPr lvl="1">
              <a:spcBef>
                <a:spcPts val="200"/>
              </a:spcBef>
            </a:pPr>
            <a:r>
              <a:rPr lang="en-US" sz="800" dirty="0"/>
              <a:t>C018: My (Delivery Time) vs. GT (no Delivery Time) - 1 difference</a:t>
            </a:r>
          </a:p>
          <a:p>
            <a:pPr lvl="1">
              <a:spcBef>
                <a:spcPts val="200"/>
              </a:spcBef>
            </a:pPr>
            <a:r>
              <a:rPr lang="en-US" sz="800" dirty="0"/>
              <a:t>C024: My (no Food Quality) vs. GT (Food Quality) - 1 difference</a:t>
            </a:r>
          </a:p>
          <a:p>
            <a:pPr lvl="1">
              <a:spcBef>
                <a:spcPts val="200"/>
              </a:spcBef>
            </a:pPr>
            <a:r>
              <a:rPr lang="en-US" sz="800" dirty="0"/>
              <a:t>C026: My (Food Quality, Overall Experience) vs. GT (Packaging, Overall Experience) - 2 differences</a:t>
            </a:r>
          </a:p>
          <a:p>
            <a:pPr lvl="1">
              <a:spcBef>
                <a:spcPts val="200"/>
              </a:spcBef>
            </a:pPr>
            <a:r>
              <a:rPr lang="en-US" sz="800" dirty="0"/>
              <a:t>C027: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dirty="0"/>
              <a:t>C033: My (Delivery Time, no Overall Experience) vs. GT (no Delivery Time, Overall Experience) - 2 differences</a:t>
            </a:r>
          </a:p>
          <a:p>
            <a:pPr lvl="1">
              <a:spcBef>
                <a:spcPts val="200"/>
              </a:spcBef>
            </a:pPr>
            <a:r>
              <a:rPr lang="en-US" sz="800" dirty="0"/>
              <a:t>C036: My (Overall Experience) vs. GT (no Overall Experience) - 1 difference</a:t>
            </a:r>
          </a:p>
          <a:p>
            <a:pPr marL="133350" indent="0">
              <a:buNone/>
            </a:pPr>
            <a:r>
              <a:rPr lang="en-US" sz="1000" b="1" dirty="0"/>
              <a:t>             Total Tags Differences: 20</a:t>
            </a:r>
          </a:p>
          <a:p>
            <a:pPr marL="133350" indent="0">
              <a:spcBef>
                <a:spcPts val="4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317813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3B9F02-24C5-C0CB-84DF-7E9D16F7DEF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0BB4A2E-63B0-70C1-EE73-C4B015BB7DA8}"/>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0E0DEC8-AC2E-E724-E4FF-300595904FE9}"/>
              </a:ext>
            </a:extLst>
          </p:cNvPr>
          <p:cNvSpPr txBox="1">
            <a:spLocks noGrp="1"/>
          </p:cNvSpPr>
          <p:nvPr>
            <p:ph type="body" idx="1"/>
          </p:nvPr>
        </p:nvSpPr>
        <p:spPr>
          <a:xfrm>
            <a:off x="257100" y="476966"/>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Zero-Shot prompt with the original, </a:t>
            </a:r>
            <a:r>
              <a:rPr lang="en-US" sz="1000" dirty="0"/>
              <a:t>performed identically at temperatures = (0, 0.2, and 1).</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consistent performance across various temperatures for the Zero-Shot prompt (without examples) strongly confirms that the model's interpretation of these specific, stricter textual guidelines is the sole determinant of its output in this scenario. The 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r>
              <a:rPr lang="en-US" sz="1400" b="1" dirty="0">
                <a:solidFill>
                  <a:srgbClr val="FF0000"/>
                </a:solidFill>
              </a:rPr>
              <a:t>*** </a:t>
            </a:r>
            <a:r>
              <a:rPr lang="en-US" sz="1000" dirty="0"/>
              <a:t>Result analysis and comparisons between </a:t>
            </a:r>
            <a:r>
              <a:rPr lang="en-US" sz="1000" b="1" dirty="0"/>
              <a:t>prompt</a:t>
            </a:r>
            <a:r>
              <a:rPr lang="en-US" sz="1000" dirty="0"/>
              <a:t> and </a:t>
            </a:r>
            <a:r>
              <a:rPr lang="en-US" sz="1000" b="1" dirty="0"/>
              <a:t>Ground Truth</a:t>
            </a:r>
            <a:r>
              <a:rPr lang="en-US" sz="1000" dirty="0"/>
              <a:t> </a:t>
            </a:r>
            <a:r>
              <a:rPr lang="en-US" sz="1000" b="1" i="1" u="sng" dirty="0"/>
              <a:t>were performed by </a:t>
            </a:r>
            <a:r>
              <a:rPr lang="en-US" sz="1000" b="1" dirty="0"/>
              <a:t>AI Studio</a:t>
            </a:r>
            <a:r>
              <a:rPr lang="en-US" sz="1000" dirty="0"/>
              <a:t> (</a:t>
            </a:r>
            <a:r>
              <a:rPr lang="en-US" sz="1000" b="1" dirty="0"/>
              <a:t>Gemini</a:t>
            </a:r>
            <a:r>
              <a:rPr lang="en-US" sz="1000" dirty="0"/>
              <a:t>) </a:t>
            </a:r>
          </a:p>
          <a:p>
            <a:pPr marL="133350" indent="0">
              <a:buNone/>
            </a:pPr>
            <a:r>
              <a:rPr lang="en-US" sz="1000" dirty="0"/>
              <a:t>	via the command prompt: “Run numeric comparison against Ground Truth Results”</a:t>
            </a:r>
          </a:p>
          <a:p>
            <a:pPr marL="133350" indent="0">
              <a:buNone/>
            </a:pPr>
            <a:endParaRPr lang="en-US" sz="1000" dirty="0"/>
          </a:p>
        </p:txBody>
      </p:sp>
    </p:spTree>
    <p:extLst>
      <p:ext uri="{BB962C8B-B14F-4D97-AF65-F5344CB8AC3E}">
        <p14:creationId xmlns:p14="http://schemas.microsoft.com/office/powerpoint/2010/main" val="10597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Contents / Agenda</a:t>
            </a:r>
            <a:endParaRPr>
              <a:solidFill>
                <a:schemeClr val="lt2"/>
              </a:solidFill>
              <a:latin typeface="Century Gothic"/>
              <a:ea typeface="Century Gothic"/>
              <a:cs typeface="Century Gothic"/>
              <a:sym typeface="Century Gothic"/>
            </a:endParaRPr>
          </a:p>
        </p:txBody>
      </p:sp>
      <p:sp>
        <p:nvSpPr>
          <p:cNvPr id="158" name="Google Shape;158;p36"/>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Business Context, Problem Overview and Solution Approach</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Exploring Different Prompting Techniques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Prompts and the structure of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Output from the Prompts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Observations/Insights and conclusions</a:t>
            </a:r>
            <a:endParaRPr sz="1400">
              <a:solidFill>
                <a:schemeClr val="dk1"/>
              </a:solidFill>
              <a:latin typeface="Century Gothic"/>
              <a:ea typeface="Century Gothic"/>
              <a:cs typeface="Century Gothic"/>
              <a:sym typeface="Century Gothic"/>
            </a:endParaRPr>
          </a:p>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Appendix</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E3F83F8-1523-446F-F816-6E9953D7A89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DBAD0BA-CF62-6347-6188-373C9BA8831D}"/>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9E4731F4-09B2-C746-27E6-7489C945480E}"/>
              </a:ext>
            </a:extLst>
          </p:cNvPr>
          <p:cNvSpPr>
            <a:spLocks noGrp="1"/>
          </p:cNvSpPr>
          <p:nvPr>
            <p:ph type="body" idx="1"/>
          </p:nvPr>
        </p:nvSpPr>
        <p:spPr>
          <a:xfrm>
            <a:off x="2449963" y="4271083"/>
            <a:ext cx="4244074"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20D2550-917C-72A6-B01E-FE91707514AA}"/>
              </a:ext>
            </a:extLst>
          </p:cNvPr>
          <p:cNvPicPr>
            <a:picLocks noChangeAspect="1"/>
          </p:cNvPicPr>
          <p:nvPr/>
        </p:nvPicPr>
        <p:blipFill>
          <a:blip r:embed="rId3"/>
          <a:stretch>
            <a:fillRect/>
          </a:stretch>
        </p:blipFill>
        <p:spPr>
          <a:xfrm>
            <a:off x="2019221" y="686573"/>
            <a:ext cx="4244074" cy="3429905"/>
          </a:xfrm>
          <a:prstGeom prst="rect">
            <a:avLst/>
          </a:prstGeom>
        </p:spPr>
      </p:pic>
    </p:spTree>
    <p:extLst>
      <p:ext uri="{BB962C8B-B14F-4D97-AF65-F5344CB8AC3E}">
        <p14:creationId xmlns:p14="http://schemas.microsoft.com/office/powerpoint/2010/main" val="67319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9851CD8-7E7A-E502-74F7-54FE41E26B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C3466C-300A-ACDB-4D4D-B976CD7F9586}"/>
              </a:ext>
            </a:extLst>
          </p:cNvPr>
          <p:cNvSpPr txBox="1">
            <a:spLocks noGrp="1"/>
          </p:cNvSpPr>
          <p:nvPr>
            <p:ph type="title"/>
          </p:nvPr>
        </p:nvSpPr>
        <p:spPr>
          <a:xfrm>
            <a:off x="202550" y="84160"/>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B60B077-CC65-E090-3B6F-34B9CF1AB05D}"/>
              </a:ext>
            </a:extLst>
          </p:cNvPr>
          <p:cNvSpPr>
            <a:spLocks noGrp="1"/>
          </p:cNvSpPr>
          <p:nvPr>
            <p:ph type="body" idx="1"/>
          </p:nvPr>
        </p:nvSpPr>
        <p:spPr>
          <a:xfrm>
            <a:off x="2353752" y="4470460"/>
            <a:ext cx="4218196"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D724A0AD-7658-D67C-5D1C-527897156394}"/>
              </a:ext>
            </a:extLst>
          </p:cNvPr>
          <p:cNvPicPr>
            <a:picLocks noChangeAspect="1"/>
          </p:cNvPicPr>
          <p:nvPr/>
        </p:nvPicPr>
        <p:blipFill>
          <a:blip r:embed="rId3"/>
          <a:stretch>
            <a:fillRect/>
          </a:stretch>
        </p:blipFill>
        <p:spPr>
          <a:xfrm>
            <a:off x="1051696" y="752683"/>
            <a:ext cx="6098499" cy="3638133"/>
          </a:xfrm>
          <a:prstGeom prst="rect">
            <a:avLst/>
          </a:prstGeom>
        </p:spPr>
      </p:pic>
    </p:spTree>
    <p:extLst>
      <p:ext uri="{BB962C8B-B14F-4D97-AF65-F5344CB8AC3E}">
        <p14:creationId xmlns:p14="http://schemas.microsoft.com/office/powerpoint/2010/main" val="130179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8641AE-20AA-930B-82CE-871F186A74C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A144A3E-D33F-983A-0893-A52F10354690}"/>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45E19FD-554F-8792-3060-648C7F63EE63}"/>
              </a:ext>
            </a:extLst>
          </p:cNvPr>
          <p:cNvSpPr txBox="1">
            <a:spLocks noGrp="1"/>
          </p:cNvSpPr>
          <p:nvPr>
            <p:ph type="body" idx="1"/>
          </p:nvPr>
        </p:nvSpPr>
        <p:spPr>
          <a:xfrm>
            <a:off x="257100" y="641969"/>
            <a:ext cx="8629800" cy="2438115"/>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Zero-Shot Prompt Template:</a:t>
            </a:r>
          </a:p>
          <a:p>
            <a:pPr marL="133350" indent="0">
              <a:buNone/>
            </a:pPr>
            <a:endParaRPr lang="en-US" sz="1200" dirty="0"/>
          </a:p>
          <a:p>
            <a:pPr marL="133350" indent="0">
              <a:buNone/>
            </a:pPr>
            <a:r>
              <a:rPr lang="en-US" sz="1000" dirty="0"/>
              <a:t>The “</a:t>
            </a:r>
            <a:r>
              <a:rPr lang="en-US" sz="1000" b="1" dirty="0"/>
              <a:t>Updated Zero-Shot Prompt Template</a:t>
            </a:r>
            <a:r>
              <a:rPr lang="en-US" sz="1000" dirty="0"/>
              <a:t>” is based on the original zero prompt with only the following difference:</a:t>
            </a:r>
          </a:p>
          <a:p>
            <a:pPr marL="133350" indent="0">
              <a:buNone/>
            </a:pPr>
            <a:endParaRPr lang="en-US" sz="1000" dirty="0"/>
          </a:p>
          <a:p>
            <a:r>
              <a:rPr lang="en-US" sz="1000" dirty="0"/>
              <a:t>The Overall Experience tag definition was modified to:</a:t>
            </a:r>
          </a:p>
          <a:p>
            <a:pPr lvl="1"/>
            <a:r>
              <a:rPr lang="en-US" sz="1000" dirty="0"/>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br>
              <a:rPr lang="en-US" sz="800" dirty="0"/>
            </a:br>
            <a:endParaRPr lang="en-US" sz="800" dirty="0"/>
          </a:p>
        </p:txBody>
      </p:sp>
    </p:spTree>
    <p:extLst>
      <p:ext uri="{BB962C8B-B14F-4D97-AF65-F5344CB8AC3E}">
        <p14:creationId xmlns:p14="http://schemas.microsoft.com/office/powerpoint/2010/main" val="2058125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A0CB5B0-A458-7F9B-3330-DBAAB32A81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66213-2A57-F1A2-97B8-C6A6041E606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0D837639-8333-6B03-F10A-57F4E88C57F5}"/>
              </a:ext>
            </a:extLst>
          </p:cNvPr>
          <p:cNvPicPr>
            <a:picLocks noChangeAspect="1"/>
          </p:cNvPicPr>
          <p:nvPr/>
        </p:nvPicPr>
        <p:blipFill>
          <a:blip r:embed="rId3"/>
          <a:stretch>
            <a:fillRect/>
          </a:stretch>
        </p:blipFill>
        <p:spPr>
          <a:xfrm>
            <a:off x="649472" y="552592"/>
            <a:ext cx="6913234" cy="4289318"/>
          </a:xfrm>
          <a:prstGeom prst="rect">
            <a:avLst/>
          </a:prstGeom>
        </p:spPr>
      </p:pic>
    </p:spTree>
    <p:extLst>
      <p:ext uri="{BB962C8B-B14F-4D97-AF65-F5344CB8AC3E}">
        <p14:creationId xmlns:p14="http://schemas.microsoft.com/office/powerpoint/2010/main" val="77107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2AD72A0-E843-C77F-DCD8-F696777FD2B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ACAB51E-0822-916F-5222-C22CE831E8AD}"/>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440EB7-80A5-B299-DED3-A2E798689351}"/>
              </a:ext>
            </a:extLst>
          </p:cNvPr>
          <p:cNvSpPr txBox="1">
            <a:spLocks noGrp="1"/>
          </p:cNvSpPr>
          <p:nvPr>
            <p:ph type="body" idx="1"/>
          </p:nvPr>
        </p:nvSpPr>
        <p:spPr>
          <a:xfrm>
            <a:off x="257100" y="592985"/>
            <a:ext cx="8629800" cy="4254023"/>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Updated Overall Experience Tag, T=0.2 vs. Ground Truth):</a:t>
            </a:r>
            <a:endParaRPr lang="en-US" sz="1200" dirty="0"/>
          </a:p>
          <a:p>
            <a:pPr marL="133350" indent="0">
              <a:spcBef>
                <a:spcPts val="500"/>
              </a:spcBef>
              <a:buNone/>
            </a:pPr>
            <a:r>
              <a:rPr lang="en-US" sz="1000" b="1" dirty="0"/>
              <a:t>1. Category Differences (vs. Ground Truth):</a:t>
            </a:r>
            <a:endParaRPr lang="en-US" sz="1000" dirty="0"/>
          </a:p>
          <a:p>
            <a:pPr marL="133350" indent="0">
              <a:buNone/>
            </a:pPr>
            <a:r>
              <a:rPr lang="en-US" sz="1000" b="1" dirty="0"/>
              <a:t>             Total Tags Differences: 0</a:t>
            </a:r>
            <a:endParaRPr lang="en-US" sz="1000" dirty="0"/>
          </a:p>
          <a:p>
            <a:pPr marL="133350" indent="0">
              <a:spcBef>
                <a:spcPts val="5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endParaRPr lang="en-US" sz="1000" dirty="0"/>
          </a:p>
          <a:p>
            <a:pPr marL="133350" indent="0">
              <a:spcBef>
                <a:spcPts val="5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6230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490C0B2-5FF8-5CCF-B32E-4C15B946609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5A798BC-CAC5-B25E-260F-0E833591DA22}"/>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D4E877E2-1595-3C1D-692E-05EB1A47EDD9}"/>
              </a:ext>
            </a:extLst>
          </p:cNvPr>
          <p:cNvSpPr txBox="1">
            <a:spLocks noGrp="1"/>
          </p:cNvSpPr>
          <p:nvPr>
            <p:ph type="body" idx="1"/>
          </p:nvPr>
        </p:nvSpPr>
        <p:spPr>
          <a:xfrm>
            <a:off x="257100" y="845648"/>
            <a:ext cx="8412512" cy="2880703"/>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Updated Zero-Shot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a:t>
            </a:r>
            <a:r>
              <a:rPr lang="en-US" sz="1000" b="1" dirty="0"/>
              <a:t>refined textual guidelines are highly effective</a:t>
            </a:r>
            <a:r>
              <a:rPr lang="en-US" sz="1000" dirty="0"/>
              <a:t> in teaching the model the interpretation for </a:t>
            </a:r>
            <a:r>
              <a:rPr lang="en-US" sz="1000" b="1" dirty="0"/>
              <a:t>Category classification</a:t>
            </a:r>
            <a:r>
              <a:rPr lang="en-US" sz="1000" dirty="0"/>
              <a:t>, achieving perfect alignment. The </a:t>
            </a:r>
            <a:r>
              <a:rPr lang="en-US" sz="1000" b="1" dirty="0"/>
              <a:t>10</a:t>
            </a:r>
            <a:r>
              <a:rPr lang="en-US" sz="1000" dirty="0"/>
              <a:t> </a:t>
            </a:r>
            <a:r>
              <a:rPr lang="en-US" sz="1000" b="1" dirty="0"/>
              <a:t>Tag </a:t>
            </a:r>
            <a:r>
              <a:rPr lang="en-US" sz="1000" dirty="0"/>
              <a:t>discrepancies are not due to randomness or temperature variability. This occurs because the model's understanding of specific tag rules (like "Delivery Time" or "Packaging" vs. "Food Quality") doesn't perfectly match the </a:t>
            </a:r>
            <a:r>
              <a:rPr lang="en-US" sz="1000" b="1" dirty="0"/>
              <a:t>Ground Truth</a:t>
            </a:r>
            <a:r>
              <a:rPr lang="en-US" sz="1000" dirty="0"/>
              <a:t>, even with the current instructions.</a:t>
            </a:r>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37903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B36FDBD-0664-8AF7-7F0A-42CD923EE3C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54A80F9-C35F-ECFE-8E04-CC7DB3BA4900}"/>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862402E-6CCE-BB09-C8CC-66843D5E2EF5}"/>
              </a:ext>
            </a:extLst>
          </p:cNvPr>
          <p:cNvSpPr>
            <a:spLocks noGrp="1"/>
          </p:cNvSpPr>
          <p:nvPr>
            <p:ph type="body" idx="1"/>
          </p:nvPr>
        </p:nvSpPr>
        <p:spPr>
          <a:xfrm>
            <a:off x="2405316" y="4093833"/>
            <a:ext cx="4115068"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2DF94E4B-C121-56F1-3685-625F7C9B59A5}"/>
              </a:ext>
            </a:extLst>
          </p:cNvPr>
          <p:cNvPicPr>
            <a:picLocks noChangeAspect="1"/>
          </p:cNvPicPr>
          <p:nvPr/>
        </p:nvPicPr>
        <p:blipFill>
          <a:blip r:embed="rId3"/>
          <a:stretch>
            <a:fillRect/>
          </a:stretch>
        </p:blipFill>
        <p:spPr>
          <a:xfrm>
            <a:off x="2129225" y="476967"/>
            <a:ext cx="4244074" cy="3429905"/>
          </a:xfrm>
          <a:prstGeom prst="rect">
            <a:avLst/>
          </a:prstGeom>
        </p:spPr>
      </p:pic>
    </p:spTree>
    <p:extLst>
      <p:ext uri="{BB962C8B-B14F-4D97-AF65-F5344CB8AC3E}">
        <p14:creationId xmlns:p14="http://schemas.microsoft.com/office/powerpoint/2010/main" val="260375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52151E6-4DD5-E3C7-F6F2-2418BC2903E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E2268F9-A27D-4E00-2702-F1ED180F7EEE}"/>
              </a:ext>
            </a:extLst>
          </p:cNvPr>
          <p:cNvSpPr txBox="1">
            <a:spLocks noGrp="1"/>
          </p:cNvSpPr>
          <p:nvPr>
            <p:ph type="title"/>
          </p:nvPr>
        </p:nvSpPr>
        <p:spPr>
          <a:xfrm>
            <a:off x="216301" y="4572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Zero-Shot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9CA1595-8F64-51CD-F1D4-9D732C624D69}"/>
              </a:ext>
            </a:extLst>
          </p:cNvPr>
          <p:cNvSpPr>
            <a:spLocks noGrp="1"/>
          </p:cNvSpPr>
          <p:nvPr>
            <p:ph type="body" idx="1"/>
          </p:nvPr>
        </p:nvSpPr>
        <p:spPr>
          <a:xfrm>
            <a:off x="2153414" y="4376223"/>
            <a:ext cx="3675056" cy="572700"/>
          </a:xfrm>
        </p:spPr>
        <p:txBody>
          <a:bodyPr/>
          <a:lstStyle/>
          <a:p>
            <a:pPr marL="133350" indent="0">
              <a:buNone/>
            </a:pPr>
            <a:r>
              <a:rPr lang="en-US" dirty="0"/>
              <a:t>Plot illustrating distribution of </a:t>
            </a:r>
            <a:r>
              <a:rPr lang="en-US" b="1" dirty="0"/>
              <a:t>Tags</a:t>
            </a:r>
          </a:p>
        </p:txBody>
      </p:sp>
      <p:pic>
        <p:nvPicPr>
          <p:cNvPr id="9" name="Picture 8">
            <a:extLst>
              <a:ext uri="{FF2B5EF4-FFF2-40B4-BE49-F238E27FC236}">
                <a16:creationId xmlns:a16="http://schemas.microsoft.com/office/drawing/2014/main" id="{86231D72-C615-AA2F-27A9-E19C04973063}"/>
              </a:ext>
            </a:extLst>
          </p:cNvPr>
          <p:cNvPicPr>
            <a:picLocks noChangeAspect="1"/>
          </p:cNvPicPr>
          <p:nvPr/>
        </p:nvPicPr>
        <p:blipFill>
          <a:blip r:embed="rId3"/>
          <a:stretch>
            <a:fillRect/>
          </a:stretch>
        </p:blipFill>
        <p:spPr>
          <a:xfrm>
            <a:off x="941692" y="615602"/>
            <a:ext cx="6098499" cy="3638134"/>
          </a:xfrm>
          <a:prstGeom prst="rect">
            <a:avLst/>
          </a:prstGeom>
        </p:spPr>
      </p:pic>
    </p:spTree>
    <p:extLst>
      <p:ext uri="{BB962C8B-B14F-4D97-AF65-F5344CB8AC3E}">
        <p14:creationId xmlns:p14="http://schemas.microsoft.com/office/powerpoint/2010/main" val="20983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4E1DDAE-E834-41BE-FA30-07DECCF95D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FF9BA1C-9B65-D170-4A39-597799740A7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AB40EDE-84B6-0B6F-709C-8A7B5ABE7F15}"/>
              </a:ext>
            </a:extLst>
          </p:cNvPr>
          <p:cNvSpPr txBox="1">
            <a:spLocks noGrp="1"/>
          </p:cNvSpPr>
          <p:nvPr>
            <p:ph type="body" idx="1"/>
          </p:nvPr>
        </p:nvSpPr>
        <p:spPr>
          <a:xfrm>
            <a:off x="257100" y="394462"/>
            <a:ext cx="8629800" cy="459692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 Food Quality, Price, Packaging</a:t>
            </a:r>
          </a:p>
          <a:p>
            <a:pPr lvl="0"/>
            <a:r>
              <a:rPr lang="en-US" sz="1000" dirty="0"/>
              <a:t>Overall Experience: only when customer states "experience," "service," or uses general rating language</a:t>
            </a: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400" dirty="0"/>
          </a:p>
        </p:txBody>
      </p:sp>
    </p:spTree>
    <p:extLst>
      <p:ext uri="{BB962C8B-B14F-4D97-AF65-F5344CB8AC3E}">
        <p14:creationId xmlns:p14="http://schemas.microsoft.com/office/powerpoint/2010/main" val="221622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959AA16-2FAC-2B42-226B-5BCF843A874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1B21A9-62E9-2F4E-56C9-ED1F97A82A7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F7B10F3-76CB-CDF0-4363-A98BE42BAE9C}"/>
              </a:ext>
            </a:extLst>
          </p:cNvPr>
          <p:cNvSpPr txBox="1">
            <a:spLocks noGrp="1"/>
          </p:cNvSpPr>
          <p:nvPr>
            <p:ph type="body" idx="1"/>
          </p:nvPr>
        </p:nvSpPr>
        <p:spPr>
          <a:xfrm>
            <a:off x="130177" y="434855"/>
            <a:ext cx="8811273" cy="4632158"/>
          </a:xfrm>
          <a:prstGeom prst="rect">
            <a:avLst/>
          </a:prstGeom>
          <a:noFill/>
          <a:ln>
            <a:noFill/>
          </a:ln>
        </p:spPr>
        <p:txBody>
          <a:bodyPr spcFirstLastPara="1" wrap="square" lIns="91425" tIns="91425" rIns="91425" bIns="91425" anchor="t" anchorCtr="0">
            <a:noAutofit/>
          </a:bodyPr>
          <a:lstStyle/>
          <a:p>
            <a:pPr marL="133350" indent="0">
              <a:buNone/>
            </a:pPr>
            <a:r>
              <a:rPr lang="en-US" sz="900" b="1" dirty="0"/>
              <a:t>EXAMPLES: </a:t>
            </a:r>
            <a:endParaRPr lang="en-US" sz="900" dirty="0"/>
          </a:p>
          <a:p>
            <a:pPr marL="133350" indent="0">
              <a:buNone/>
            </a:pPr>
            <a:r>
              <a:rPr lang="en-US" sz="900" dirty="0"/>
              <a:t>Review: "The food arrived 15 minutes late, which was annoying, but the pad </a:t>
            </a:r>
            <a:r>
              <a:rPr lang="en-US" sz="900" dirty="0" err="1"/>
              <a:t>thai</a:t>
            </a:r>
            <a:r>
              <a:rPr lang="en-US" sz="900" dirty="0"/>
              <a:t> was absolutely delicious and still hot. The driver was also very apologetic."</a:t>
            </a:r>
            <a:br>
              <a:rPr lang="en-US" sz="900" dirty="0"/>
            </a:br>
            <a:r>
              <a:rPr lang="en-US" sz="900" dirty="0"/>
              <a:t>Category: Neutral</a:t>
            </a:r>
            <a:br>
              <a:rPr lang="en-US" sz="900" dirty="0"/>
            </a:br>
            <a:r>
              <a:rPr lang="en-US" sz="900" dirty="0"/>
              <a:t>Tags: Delivery Time, Food Quality, Overall Experience</a:t>
            </a:r>
            <a:br>
              <a:rPr lang="en-US" sz="900" dirty="0"/>
            </a:br>
            <a:r>
              <a:rPr lang="en-US" sz="900" dirty="0"/>
              <a:t>Suggested Action: Investigate delivery delay, maintain food quality.</a:t>
            </a:r>
          </a:p>
          <a:p>
            <a:pPr marL="133350" indent="0">
              <a:buNone/>
            </a:pPr>
            <a:r>
              <a:rPr lang="en-US" sz="900" dirty="0"/>
              <a:t>---</a:t>
            </a:r>
          </a:p>
          <a:p>
            <a:pPr marL="133350" indent="0">
              <a:buNone/>
            </a:pPr>
            <a:r>
              <a:rPr lang="en-US" sz="900" dirty="0"/>
              <a:t>Review: "I ordered the large family meal, and the portion sizes were surprisingly small for the price. The chicken was a bit dry, but the sides were fresh. Overall, it felt like a rip-off."</a:t>
            </a:r>
            <a:br>
              <a:rPr lang="en-US" sz="900" dirty="0"/>
            </a:br>
            <a:r>
              <a:rPr lang="en-US" sz="900" dirty="0"/>
              <a:t>Category: Negative</a:t>
            </a:r>
            <a:br>
              <a:rPr lang="en-US" sz="900" dirty="0"/>
            </a:br>
            <a:r>
              <a:rPr lang="en-US" sz="900" dirty="0"/>
              <a:t>Tags: Food Quality, Price, Overall Experience</a:t>
            </a:r>
            <a:br>
              <a:rPr lang="en-US" sz="900" dirty="0"/>
            </a:br>
            <a:r>
              <a:rPr lang="en-US" sz="900" dirty="0"/>
              <a:t>Suggested Action: Review portion sizes and chicken preparation for value.</a:t>
            </a:r>
          </a:p>
          <a:p>
            <a:pPr marL="133350" indent="0">
              <a:buNone/>
            </a:pPr>
            <a:r>
              <a:rPr lang="en-US" sz="900" dirty="0"/>
              <a:t>---</a:t>
            </a:r>
          </a:p>
          <a:p>
            <a:pPr marL="133350" indent="0">
              <a:buNone/>
            </a:pPr>
            <a:r>
              <a:rPr lang="en-US" sz="900" dirty="0"/>
              <a:t>Review: "My smoothie spilled all over the bag because the lid wasn't properly sealed. The delivery was fast, but half my order was a sticky mess. Very disappointed."</a:t>
            </a:r>
            <a:br>
              <a:rPr lang="en-US" sz="900" dirty="0"/>
            </a:br>
            <a:r>
              <a:rPr lang="en-US" sz="900" dirty="0"/>
              <a:t>Category: Negative</a:t>
            </a:r>
            <a:br>
              <a:rPr lang="en-US" sz="900" dirty="0"/>
            </a:br>
            <a:r>
              <a:rPr lang="en-US" sz="900" dirty="0"/>
              <a:t>Tags: Delivery Time, Packaging, Overall Experience</a:t>
            </a:r>
            <a:br>
              <a:rPr lang="en-US" sz="900" dirty="0"/>
            </a:br>
            <a:r>
              <a:rPr lang="en-US" sz="900" dirty="0"/>
              <a:t>Suggested Action: Improve packaging seal quality for liquid items.</a:t>
            </a:r>
          </a:p>
          <a:p>
            <a:pPr marL="133350" indent="0">
              <a:buNone/>
            </a:pPr>
            <a:r>
              <a:rPr lang="en-US" sz="900" dirty="0"/>
              <a:t>---</a:t>
            </a:r>
          </a:p>
          <a:p>
            <a:pPr marL="133350" indent="0">
              <a:buNone/>
            </a:pPr>
            <a:r>
              <a:rPr lang="en-US" sz="900" dirty="0"/>
              <a:t>Review: "The vegetarian burrito was exactly as described and tasted good. Delivery was on time. It was a perfectly fine meal, nothing to rave about."</a:t>
            </a:r>
            <a:br>
              <a:rPr lang="en-US" sz="900" dirty="0"/>
            </a:br>
            <a:r>
              <a:rPr lang="en-US" sz="900" dirty="0"/>
              <a:t>Category: Neutral</a:t>
            </a:r>
            <a:br>
              <a:rPr lang="en-US" sz="900" dirty="0"/>
            </a:br>
            <a:r>
              <a:rPr lang="en-US" sz="900" dirty="0"/>
              <a:t>Tags: Delivery Time, Food Quality</a:t>
            </a:r>
            <a:br>
              <a:rPr lang="en-US" sz="900" dirty="0"/>
            </a:br>
            <a:r>
              <a:rPr lang="en-US" sz="900" dirty="0"/>
              <a:t>Suggested Action: Seek feedback to elevate "fine" to "memorable."</a:t>
            </a:r>
          </a:p>
          <a:p>
            <a:pPr marL="133350" indent="0">
              <a:buNone/>
            </a:pPr>
            <a:r>
              <a:rPr lang="en-US" sz="900" dirty="0"/>
              <a:t>---</a:t>
            </a:r>
          </a:p>
          <a:p>
            <a:pPr marL="133350" indent="0">
              <a:buNone/>
            </a:pPr>
            <a:r>
              <a:rPr lang="en-US" sz="900" dirty="0"/>
              <a:t>Review: "This is my go-to service. The sushi is always fresh, and the drivers are consistently friendly. I've never had a bad experience, which is why I keep coming back."</a:t>
            </a:r>
          </a:p>
          <a:p>
            <a:pPr marL="133350" indent="0">
              <a:buNone/>
            </a:pPr>
            <a:r>
              <a:rPr lang="en-US" sz="900" dirty="0"/>
              <a:t>Category: Positive</a:t>
            </a:r>
            <a:br>
              <a:rPr lang="en-US" sz="900" dirty="0"/>
            </a:br>
            <a:r>
              <a:rPr lang="en-US" sz="900" dirty="0"/>
              <a:t>Tags: Delivery Time, Food Quality, Overall Experience</a:t>
            </a:r>
            <a:br>
              <a:rPr lang="en-US" sz="900" dirty="0"/>
            </a:br>
            <a:r>
              <a:rPr lang="en-US" sz="900" dirty="0"/>
              <a:t>Suggested Action: Highlight consistent quality and reliable service in marketing.</a:t>
            </a:r>
          </a:p>
          <a:p>
            <a:pPr marL="133350" indent="0">
              <a:buNone/>
            </a:pPr>
            <a:endParaRPr lang="en-US" sz="300" dirty="0"/>
          </a:p>
          <a:p>
            <a:pPr marL="133350" indent="0">
              <a:buNone/>
            </a:pPr>
            <a:r>
              <a:rPr lang="en-US" sz="900" dirty="0"/>
              <a:t>Run above Zero-Shot Prompt; Run numeric comparison against Ground Truth Results</a:t>
            </a:r>
          </a:p>
          <a:p>
            <a:pPr marL="133350" indent="0">
              <a:buNone/>
            </a:pPr>
            <a:endParaRPr lang="en-US" sz="900" dirty="0"/>
          </a:p>
        </p:txBody>
      </p:sp>
    </p:spTree>
    <p:extLst>
      <p:ext uri="{BB962C8B-B14F-4D97-AF65-F5344CB8AC3E}">
        <p14:creationId xmlns:p14="http://schemas.microsoft.com/office/powerpoint/2010/main" val="256036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p:cNvSpPr txBox="1">
            <a:spLocks noGrp="1"/>
          </p:cNvSpPr>
          <p:nvPr>
            <p:ph type="body" idx="1"/>
          </p:nvPr>
        </p:nvSpPr>
        <p:spPr>
          <a:xfrm>
            <a:off x="257100" y="906141"/>
            <a:ext cx="8629800" cy="3810238"/>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Background:</a:t>
            </a:r>
          </a:p>
          <a:p>
            <a:pPr marL="139700" indent="0">
              <a:spcBef>
                <a:spcPts val="1000"/>
              </a:spcBef>
              <a:buClr>
                <a:schemeClr val="dk1"/>
              </a:buClr>
              <a:buSzPts val="1400"/>
              <a:buNone/>
            </a:pPr>
            <a:r>
              <a:rPr lang="en-US" sz="1400" dirty="0"/>
              <a:t>In the food delivery industry, customer feedback drives service quality and brand loyalty. Companies like Uber Eats, DoorDash, and Grubhub rely on reviews to improve operational efficiency and customer satisfaction. With the high volume of reviews posted daily across multiple cities, manual analysis isn't feasible. Reviews in the form of unstructured text contain complaints, praise, and personal experience feedback. They require automated systems that can classify sentiment consistently and without bias.</a:t>
            </a:r>
            <a:endParaRPr lang="en-US" sz="1400" b="1" dirty="0"/>
          </a:p>
          <a:p>
            <a:pPr marL="139700" indent="0">
              <a:spcBef>
                <a:spcPts val="1000"/>
              </a:spcBef>
              <a:buClr>
                <a:schemeClr val="dk1"/>
              </a:buClr>
              <a:buSzPts val="1400"/>
              <a:buNone/>
            </a:pPr>
            <a:endParaRPr lang="en-US" sz="800" b="1" dirty="0"/>
          </a:p>
          <a:p>
            <a:pPr marL="139700" indent="0">
              <a:spcBef>
                <a:spcPts val="1000"/>
              </a:spcBef>
              <a:buClr>
                <a:schemeClr val="dk1"/>
              </a:buClr>
              <a:buSzPts val="1400"/>
              <a:buNone/>
            </a:pPr>
            <a:r>
              <a:rPr lang="en-US" sz="1400" b="1" dirty="0"/>
              <a:t>Goal:</a:t>
            </a:r>
          </a:p>
          <a:p>
            <a:pPr marL="139700" indent="0">
              <a:spcBef>
                <a:spcPts val="1000"/>
              </a:spcBef>
              <a:buClr>
                <a:schemeClr val="dk1"/>
              </a:buClr>
              <a:buSzPts val="1400"/>
              <a:buNone/>
            </a:pPr>
            <a:r>
              <a:rPr lang="en-US" sz="1400" dirty="0"/>
              <a:t>Automate sentiment classification of customer feedback for a food delivery platform using Generative AI and Prompt Engineering. Process customer reviews into Positive, Negative, or Neutral categories while ensuring factual consistency and interpretability. Map outputs with relevant tags (Delivery Time, Food Quality, Price, Packaging, Overall Experience) and suggested business actions.</a:t>
            </a:r>
            <a:endParaRPr lang="en-US" sz="1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6C692A-885D-7598-9D52-46E42D10284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01E5F3C-D480-AB68-F053-F1FDC505ED2D}"/>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27D07DE-00F8-DE92-D51F-ABB4DBBDE22F}"/>
              </a:ext>
            </a:extLst>
          </p:cNvPr>
          <p:cNvPicPr>
            <a:picLocks noChangeAspect="1"/>
          </p:cNvPicPr>
          <p:nvPr/>
        </p:nvPicPr>
        <p:blipFill>
          <a:blip r:embed="rId3"/>
          <a:stretch>
            <a:fillRect/>
          </a:stretch>
        </p:blipFill>
        <p:spPr>
          <a:xfrm>
            <a:off x="635721" y="552592"/>
            <a:ext cx="6913234" cy="4097612"/>
          </a:xfrm>
          <a:prstGeom prst="rect">
            <a:avLst/>
          </a:prstGeom>
        </p:spPr>
      </p:pic>
    </p:spTree>
    <p:extLst>
      <p:ext uri="{BB962C8B-B14F-4D97-AF65-F5344CB8AC3E}">
        <p14:creationId xmlns:p14="http://schemas.microsoft.com/office/powerpoint/2010/main" val="270180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EB82E94-2E04-779A-93C2-9C850FC81A4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CDB63C1-DB5C-DFC4-82F1-F666E957D21F}"/>
              </a:ext>
            </a:extLst>
          </p:cNvPr>
          <p:cNvSpPr txBox="1">
            <a:spLocks noGrp="1"/>
          </p:cNvSpPr>
          <p:nvPr>
            <p:ph type="title"/>
          </p:nvPr>
        </p:nvSpPr>
        <p:spPr>
          <a:xfrm>
            <a:off x="202550" y="-9573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CF70899-7E7E-2C88-8E7D-D60DF898EB82}"/>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(Zero-Shot Prompt, Original Tags, T=0.2 vs. Ground Truth):</a:t>
            </a:r>
          </a:p>
          <a:p>
            <a:pPr marL="133350" indent="0">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lvl="1">
              <a:spcBef>
                <a:spcPts val="200"/>
              </a:spcBef>
            </a:pPr>
            <a:r>
              <a:rPr lang="en-US" sz="800" b="1" dirty="0"/>
              <a:t>C002:</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C006:</a:t>
            </a:r>
            <a:r>
              <a:rPr lang="en-US" sz="800" dirty="0"/>
              <a:t> My (Delivery Time, Food Quality, Price, Overall Experience) vs. GT (Delivery Time, Food Quality, Price, Overall Experience) - Match</a:t>
            </a:r>
          </a:p>
          <a:p>
            <a:pPr lvl="1">
              <a:spcBef>
                <a:spcPts val="200"/>
              </a:spcBef>
            </a:pPr>
            <a:r>
              <a:rPr lang="en-US" sz="800" b="1" dirty="0"/>
              <a:t>C007:</a:t>
            </a:r>
            <a:r>
              <a:rPr lang="en-US" sz="800" dirty="0"/>
              <a:t> My (Delivery Time, Food Quality, Overall Experience) vs. GT (Delivery Time, Food Quality, Overall Experience) - Match</a:t>
            </a:r>
          </a:p>
          <a:p>
            <a:pPr lvl="1">
              <a:spcBef>
                <a:spcPts val="200"/>
              </a:spcBef>
            </a:pPr>
            <a:r>
              <a:rPr lang="en-US" sz="800" b="1" dirty="0"/>
              <a:t>C008:</a:t>
            </a:r>
            <a:r>
              <a:rPr lang="en-US" sz="800" dirty="0"/>
              <a:t> My (Delivery Time, Food Quality, Overall Experience) vs. GT (Food Quality, Overall Experience) - 1 difference (My output has an extra "Delivery Time" tag)</a:t>
            </a:r>
          </a:p>
          <a:p>
            <a:pPr lvl="1">
              <a:spcBef>
                <a:spcPts val="200"/>
              </a:spcBef>
            </a:pPr>
            <a:r>
              <a:rPr lang="en-US" sz="800" b="1" dirty="0"/>
              <a:t>C009:</a:t>
            </a:r>
            <a:r>
              <a:rPr lang="en-US" sz="800" dirty="0"/>
              <a:t> My (Delivery Time, Overall Experience) vs. GT (Delivery Time, Overall Experience) - Match</a:t>
            </a:r>
          </a:p>
          <a:p>
            <a:pPr lvl="1">
              <a:spcBef>
                <a:spcPts val="200"/>
              </a:spcBef>
            </a:pPr>
            <a:r>
              <a:rPr lang="en-US" sz="800" b="1" dirty="0"/>
              <a:t>C011:</a:t>
            </a:r>
            <a:r>
              <a:rPr lang="en-US" sz="800" dirty="0"/>
              <a:t> My (Delivery Time, Food Quality, Overall Experience) vs. GT (Food Quality, Overall Experience) - 1 difference (My output has an extra "Delivery Time" tag)</a:t>
            </a:r>
          </a:p>
          <a:p>
            <a:pPr lvl="1">
              <a:spcBef>
                <a:spcPts val="200"/>
              </a:spcBef>
            </a:pPr>
            <a:r>
              <a:rPr lang="en-US" sz="800" b="1" dirty="0"/>
              <a:t>C013:</a:t>
            </a:r>
            <a:r>
              <a:rPr lang="en-US" sz="800" dirty="0"/>
              <a:t> My (Delivery Time, Food Quality, Overall Experience) vs. GT (Delivery Time, Food Quality, Overall Experience) - Match</a:t>
            </a:r>
          </a:p>
          <a:p>
            <a:pPr lvl="1">
              <a:spcBef>
                <a:spcPts val="200"/>
              </a:spcBef>
            </a:pPr>
            <a:r>
              <a:rPr lang="en-US" sz="800" b="1" dirty="0"/>
              <a:t>C016:</a:t>
            </a:r>
            <a:r>
              <a:rPr lang="en-US" sz="800" dirty="0"/>
              <a:t> My (Delivery Time, Packaging, Overall Experience) vs. GT (Delivery Time, Packaging, Overall Experience) - Match</a:t>
            </a:r>
          </a:p>
          <a:p>
            <a:pPr lvl="1">
              <a:spcBef>
                <a:spcPts val="200"/>
              </a:spcBef>
            </a:pPr>
            <a:r>
              <a:rPr lang="en-US" sz="800" b="1" dirty="0"/>
              <a:t>C018:</a:t>
            </a:r>
            <a:r>
              <a:rPr lang="en-US" sz="800" dirty="0"/>
              <a:t> My (Delivery Time, Food Quality, Overall Experience) vs. GT (Food Quality, Overall Experience) - 1 difference (My output has an extra "Delivery Time" tag)</a:t>
            </a:r>
          </a:p>
          <a:p>
            <a:pPr lvl="1">
              <a:spcBef>
                <a:spcPts val="200"/>
              </a:spcBef>
            </a:pPr>
            <a:r>
              <a:rPr lang="en-US" sz="800" b="1" dirty="0"/>
              <a:t>C024:</a:t>
            </a:r>
            <a:r>
              <a:rPr lang="en-US" sz="800" dirty="0"/>
              <a:t> My (Delivery Time, Food Quality, Overall Experience) vs. GT (Delivery Time, Food Quality, Overall Experience) - Match</a:t>
            </a:r>
          </a:p>
          <a:p>
            <a:pPr lvl="1">
              <a:spcBef>
                <a:spcPts val="200"/>
              </a:spcBef>
            </a:pPr>
            <a:r>
              <a:rPr lang="en-US" sz="800" b="1" dirty="0"/>
              <a:t>C026:</a:t>
            </a:r>
            <a:r>
              <a:rPr lang="en-US" sz="800" dirty="0"/>
              <a:t> My (Delivery Time, Packaging, Food Quality, Overall Experience) vs. GT (Delivery Time, Packaging, Overall Experience) - 1 difference (My output has an extra "Food Quality" tag)</a:t>
            </a:r>
          </a:p>
          <a:p>
            <a:pPr lvl="1">
              <a:spcBef>
                <a:spcPts val="200"/>
              </a:spcBef>
            </a:pPr>
            <a:r>
              <a:rPr lang="en-US" sz="800" b="1" dirty="0"/>
              <a:t>C027:</a:t>
            </a:r>
            <a:r>
              <a:rPr lang="en-US" sz="800" dirty="0"/>
              <a:t> My (Delivery Time, Overall Experience) vs. GT (Overall Experience) - 1 difference (My output has an extra "Delivery Time" tag)</a:t>
            </a:r>
          </a:p>
          <a:p>
            <a:pPr lvl="1">
              <a:spcBef>
                <a:spcPts val="200"/>
              </a:spcBef>
            </a:pPr>
            <a:r>
              <a:rPr lang="en-US" sz="800" b="1" dirty="0"/>
              <a:t>C031:</a:t>
            </a:r>
            <a:r>
              <a:rPr lang="en-US" sz="800" dirty="0"/>
              <a:t> My (Delivery Time, Food Quality, Overall Experience) vs. GT (Food Quality, Overall Experience) - 1 difference (My output has an extra "Delivery Time" tag)</a:t>
            </a:r>
          </a:p>
          <a:p>
            <a:pPr lvl="1">
              <a:spcBef>
                <a:spcPts val="200"/>
              </a:spcBef>
            </a:pPr>
            <a:r>
              <a:rPr lang="en-US" sz="800" b="1" dirty="0"/>
              <a:t>C033:</a:t>
            </a:r>
            <a:r>
              <a:rPr lang="en-US" sz="800" dirty="0"/>
              <a:t> My (Delivery Time, Food Quality, Overall Experience) vs. GT (Food Quality, Overall Experience) - 1 difference (My output has an extra "Delivery Time" tag)</a:t>
            </a:r>
          </a:p>
          <a:p>
            <a:pPr lvl="1">
              <a:spcBef>
                <a:spcPts val="200"/>
              </a:spcBef>
            </a:pPr>
            <a:r>
              <a:rPr lang="en-US" sz="800" b="1" dirty="0"/>
              <a:t>C036:</a:t>
            </a:r>
            <a:r>
              <a:rPr lang="en-US" sz="800" dirty="0"/>
              <a:t> My (Delivery Time, Food Quality, Overall Experience) vs. GT (Delivery Time, Food Quality) - 1 difference (My output has an extra "Overall Experience" tag)</a:t>
            </a:r>
          </a:p>
          <a:p>
            <a:pPr marL="133350" indent="0">
              <a:buNone/>
            </a:pPr>
            <a:r>
              <a:rPr lang="en-US" sz="1000" b="1" dirty="0"/>
              <a:t>             Total Tags Differences: 10</a:t>
            </a:r>
          </a:p>
          <a:p>
            <a:pPr marL="133350" indent="0">
              <a:spcBef>
                <a:spcPts val="400"/>
              </a:spcBef>
              <a:buNone/>
            </a:pPr>
            <a:r>
              <a:rPr lang="en-US" sz="1000" b="1" dirty="0"/>
              <a:t>3. Total Rows with at least one difference (Category or Tags):</a:t>
            </a:r>
            <a:r>
              <a:rPr lang="en-US" sz="1000" dirty="0"/>
              <a:t> 8 out of </a:t>
            </a:r>
            <a:r>
              <a:rPr lang="en-US" sz="1000" b="1" dirty="0"/>
              <a:t>36</a:t>
            </a:r>
            <a:r>
              <a:rPr lang="en-US" sz="1000" dirty="0"/>
              <a:t> rows.</a:t>
            </a:r>
          </a:p>
          <a:p>
            <a:pPr marL="133350" indent="0">
              <a:buNone/>
            </a:pPr>
            <a:endParaRPr lang="en-US" sz="1000" dirty="0"/>
          </a:p>
        </p:txBody>
      </p:sp>
    </p:spTree>
    <p:extLst>
      <p:ext uri="{BB962C8B-B14F-4D97-AF65-F5344CB8AC3E}">
        <p14:creationId xmlns:p14="http://schemas.microsoft.com/office/powerpoint/2010/main" val="2557029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AF42093-0FBC-65D0-85F0-6FB4B958D8A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0E8D7E7-F1ED-B4D7-356E-39CE5B7F8D4E}"/>
              </a:ext>
            </a:extLst>
          </p:cNvPr>
          <p:cNvSpPr txBox="1">
            <a:spLocks noGrp="1"/>
          </p:cNvSpPr>
          <p:nvPr>
            <p:ph type="title"/>
          </p:nvPr>
        </p:nvSpPr>
        <p:spPr>
          <a:xfrm>
            <a:off x="257100" y="19061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4004E52-895D-8607-DE35-5C48B5F64E38}"/>
              </a:ext>
            </a:extLst>
          </p:cNvPr>
          <p:cNvSpPr txBox="1">
            <a:spLocks noGrp="1"/>
          </p:cNvSpPr>
          <p:nvPr>
            <p:ph type="body" idx="1"/>
          </p:nvPr>
        </p:nvSpPr>
        <p:spPr>
          <a:xfrm>
            <a:off x="257100" y="855101"/>
            <a:ext cx="8629800" cy="324938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p>
          <a:p>
            <a:endParaRPr lang="en-US" sz="1000" b="1" dirty="0"/>
          </a:p>
          <a:p>
            <a:pPr marL="133350" indent="0">
              <a:buNone/>
            </a:pPr>
            <a:r>
              <a:rPr lang="en-US" sz="1200" b="1" dirty="0"/>
              <a:t>Conclusion:</a:t>
            </a:r>
          </a:p>
          <a:p>
            <a:pPr marL="133350" indent="0">
              <a:buNone/>
            </a:pPr>
            <a:endParaRPr lang="en-US" sz="1200" dirty="0"/>
          </a:p>
          <a:p>
            <a:r>
              <a:rPr lang="en-US" sz="1000" b="1" dirty="0"/>
              <a:t>Few-Shot prompt with the original, </a:t>
            </a:r>
            <a:r>
              <a:rPr lang="en-US" sz="1000" dirty="0"/>
              <a:t>performed identically at temperatures = (0, 0.2, and 1).</a:t>
            </a:r>
          </a:p>
          <a:p>
            <a:r>
              <a:rPr lang="en-US" sz="1000" b="1" dirty="0"/>
              <a:t>Category alignment: 0 </a:t>
            </a:r>
            <a:r>
              <a:rPr lang="en-US" sz="1000" dirty="0"/>
              <a:t>discrepancies</a:t>
            </a:r>
            <a:r>
              <a:rPr lang="en-US" sz="1000" b="1" dirty="0"/>
              <a:t>.</a:t>
            </a:r>
            <a:endParaRPr lang="en-US" sz="1000" dirty="0"/>
          </a:p>
          <a:p>
            <a:r>
              <a:rPr lang="en-US" sz="1000" b="1" dirty="0"/>
              <a:t>Tag alignment: 10 </a:t>
            </a:r>
            <a:r>
              <a:rPr lang="en-US" sz="1000" dirty="0"/>
              <a:t>discrepancies</a:t>
            </a:r>
            <a:r>
              <a:rPr lang="en-US" sz="1000" b="1" dirty="0"/>
              <a:t>.</a:t>
            </a:r>
            <a:endParaRPr lang="en-US" sz="1000" dirty="0"/>
          </a:p>
          <a:p>
            <a:r>
              <a:rPr lang="en-US" sz="1000" b="1" dirty="0"/>
              <a:t>Total rows with differences: 8.</a:t>
            </a:r>
          </a:p>
          <a:p>
            <a:r>
              <a:rPr lang="en-US" sz="1000" dirty="0"/>
              <a:t>The 5 custom examples are highly effective in teaching the model the interpretation for </a:t>
            </a:r>
            <a:r>
              <a:rPr lang="en-US" sz="1000" b="1" dirty="0"/>
              <a:t>Category </a:t>
            </a:r>
            <a:r>
              <a:rPr lang="en-US" sz="1000" dirty="0"/>
              <a:t>classification, achieving perfect alignment.   This consistent performance across various temperatures for the Few-Shot prompt (without examples) strongly confirms that the model's interpretation of these specific, stricter textual guidelines is the sole determinant of its output in this scenario. The </a:t>
            </a:r>
            <a:r>
              <a:rPr lang="en-US" sz="1000" b="1" dirty="0"/>
              <a:t>Tag </a:t>
            </a:r>
            <a:r>
              <a:rPr lang="en-US" sz="1000" dirty="0"/>
              <a:t>discrepancies are entirely rooted in the prompt's instructions themselves, not in any randomness or variability controlled by temperature.</a:t>
            </a:r>
          </a:p>
          <a:p>
            <a:pPr marL="133350" indent="0">
              <a:buNone/>
            </a:pPr>
            <a:endParaRPr lang="en-US" sz="1000" dirty="0"/>
          </a:p>
          <a:p>
            <a:pPr marL="133350" indent="0">
              <a:buNone/>
            </a:pPr>
            <a:endParaRPr lang="en-US" sz="1000" dirty="0"/>
          </a:p>
          <a:p>
            <a:pPr marL="133350" indent="0">
              <a:buNone/>
            </a:pPr>
            <a:endParaRPr lang="en-US" sz="1000" dirty="0"/>
          </a:p>
          <a:p>
            <a:pPr marL="133350" indent="0">
              <a:buNone/>
            </a:pPr>
            <a:endParaRPr lang="en-US" sz="1000" dirty="0"/>
          </a:p>
        </p:txBody>
      </p:sp>
    </p:spTree>
    <p:extLst>
      <p:ext uri="{BB962C8B-B14F-4D97-AF65-F5344CB8AC3E}">
        <p14:creationId xmlns:p14="http://schemas.microsoft.com/office/powerpoint/2010/main" val="297769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77625FF-C346-59C3-9687-5369CB122C6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7B32C45-78E0-FE1C-2EBF-99F415DAD85A}"/>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F27010-4DFC-603B-A332-96225F57FCD2}"/>
              </a:ext>
            </a:extLst>
          </p:cNvPr>
          <p:cNvSpPr>
            <a:spLocks noGrp="1"/>
          </p:cNvSpPr>
          <p:nvPr>
            <p:ph type="body" idx="1"/>
          </p:nvPr>
        </p:nvSpPr>
        <p:spPr>
          <a:xfrm>
            <a:off x="1805279" y="4286702"/>
            <a:ext cx="4713209" cy="572700"/>
          </a:xfrm>
        </p:spPr>
        <p:txBody>
          <a:bodyPr/>
          <a:lstStyle/>
          <a:p>
            <a:pPr marL="133350" indent="0">
              <a:buNone/>
            </a:pPr>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F22466E2-AC8F-7D7D-E0F0-912DCA5D7739}"/>
              </a:ext>
            </a:extLst>
          </p:cNvPr>
          <p:cNvPicPr>
            <a:picLocks noChangeAspect="1"/>
          </p:cNvPicPr>
          <p:nvPr/>
        </p:nvPicPr>
        <p:blipFill>
          <a:blip r:embed="rId3"/>
          <a:stretch>
            <a:fillRect/>
          </a:stretch>
        </p:blipFill>
        <p:spPr>
          <a:xfrm>
            <a:off x="2039847" y="856798"/>
            <a:ext cx="4244074" cy="3429904"/>
          </a:xfrm>
          <a:prstGeom prst="rect">
            <a:avLst/>
          </a:prstGeom>
        </p:spPr>
      </p:pic>
    </p:spTree>
    <p:extLst>
      <p:ext uri="{BB962C8B-B14F-4D97-AF65-F5344CB8AC3E}">
        <p14:creationId xmlns:p14="http://schemas.microsoft.com/office/powerpoint/2010/main" val="133527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6CEB00F-3F8B-9632-3D60-CC8241A8F5D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E7ECD37-D488-F542-6FF6-E560153AF456}"/>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2487AC7B-C94E-E2E4-E97A-FAC98BDE81BE}"/>
              </a:ext>
            </a:extLst>
          </p:cNvPr>
          <p:cNvSpPr>
            <a:spLocks noGrp="1"/>
          </p:cNvSpPr>
          <p:nvPr>
            <p:ph type="body" idx="1"/>
          </p:nvPr>
        </p:nvSpPr>
        <p:spPr>
          <a:xfrm>
            <a:off x="2545178" y="4438943"/>
            <a:ext cx="4053643" cy="572700"/>
          </a:xfrm>
        </p:spPr>
        <p:txBody>
          <a:bodyPr/>
          <a:lstStyle/>
          <a:p>
            <a:pPr marL="133350" indent="0">
              <a:buNone/>
            </a:pPr>
            <a:r>
              <a:rPr lang="en-US" dirty="0"/>
              <a:t>Plot illustrating distribution of </a:t>
            </a:r>
            <a:r>
              <a:rPr lang="en-US" b="1" dirty="0"/>
              <a:t>Tags</a:t>
            </a:r>
          </a:p>
        </p:txBody>
      </p:sp>
      <p:pic>
        <p:nvPicPr>
          <p:cNvPr id="4" name="Picture 3">
            <a:extLst>
              <a:ext uri="{FF2B5EF4-FFF2-40B4-BE49-F238E27FC236}">
                <a16:creationId xmlns:a16="http://schemas.microsoft.com/office/drawing/2014/main" id="{733D6893-1D91-A124-C0ED-A1A3F0F796C7}"/>
              </a:ext>
            </a:extLst>
          </p:cNvPr>
          <p:cNvPicPr>
            <a:picLocks noChangeAspect="1"/>
          </p:cNvPicPr>
          <p:nvPr/>
        </p:nvPicPr>
        <p:blipFill>
          <a:blip r:embed="rId3"/>
          <a:stretch>
            <a:fillRect/>
          </a:stretch>
        </p:blipFill>
        <p:spPr>
          <a:xfrm>
            <a:off x="1099823" y="752683"/>
            <a:ext cx="6098499" cy="3638134"/>
          </a:xfrm>
          <a:prstGeom prst="rect">
            <a:avLst/>
          </a:prstGeom>
        </p:spPr>
      </p:pic>
    </p:spTree>
    <p:extLst>
      <p:ext uri="{BB962C8B-B14F-4D97-AF65-F5344CB8AC3E}">
        <p14:creationId xmlns:p14="http://schemas.microsoft.com/office/powerpoint/2010/main" val="9469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C85EF7-0B5A-6AED-4F6A-1EF7CC022BE6}"/>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751DEF1-C56F-0DFB-1896-49440A6CF7DF}"/>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155738C-6345-4F22-F0AC-53CC2582C2E4}"/>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Updated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Prompt</a:t>
            </a:r>
          </a:p>
          <a:p>
            <a:endParaRPr lang="en-US" sz="400" dirty="0"/>
          </a:p>
        </p:txBody>
      </p:sp>
    </p:spTree>
    <p:extLst>
      <p:ext uri="{BB962C8B-B14F-4D97-AF65-F5344CB8AC3E}">
        <p14:creationId xmlns:p14="http://schemas.microsoft.com/office/powerpoint/2010/main" val="3351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6A196C4-D3B8-9BBC-F1DC-F0F503C3C1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911F140-4DA5-3055-42F7-3C2BDA16655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58003B1-81FB-B56B-C4FD-50ABD521B0B8}"/>
              </a:ext>
            </a:extLst>
          </p:cNvPr>
          <p:cNvSpPr txBox="1">
            <a:spLocks noGrp="1"/>
          </p:cNvSpPr>
          <p:nvPr>
            <p:ph type="body" idx="1"/>
          </p:nvPr>
        </p:nvSpPr>
        <p:spPr>
          <a:xfrm>
            <a:off x="257100" y="394462"/>
            <a:ext cx="8629800" cy="2967505"/>
          </a:xfrm>
          <a:prstGeom prst="rect">
            <a:avLst/>
          </a:prstGeom>
          <a:noFill/>
          <a:ln>
            <a:noFill/>
          </a:ln>
        </p:spPr>
        <p:txBody>
          <a:bodyPr spcFirstLastPara="1" wrap="square" lIns="91425" tIns="91425" rIns="91425" bIns="91425" anchor="t" anchorCtr="0">
            <a:noAutofit/>
          </a:bodyPr>
          <a:lstStyle/>
          <a:p>
            <a:pPr marL="133350" indent="0">
              <a:buNone/>
            </a:pPr>
            <a:endParaRPr lang="en-US" sz="1000" dirty="0">
              <a:highlight>
                <a:srgbClr val="FFFF00"/>
              </a:highlight>
            </a:endParaRPr>
          </a:p>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lvl="0" indent="0">
              <a:buNone/>
            </a:pPr>
            <a:endParaRPr lang="en-US" sz="1000" dirty="0"/>
          </a:p>
          <a:p>
            <a:pPr marL="133350" lvl="0" indent="0">
              <a:buNone/>
            </a:pPr>
            <a:r>
              <a:rPr lang="en-US" sz="1000" b="1" dirty="0">
                <a:solidFill>
                  <a:srgbClr val="FF0000"/>
                </a:solidFill>
              </a:rPr>
              <a:t>****** </a:t>
            </a:r>
            <a:r>
              <a:rPr lang="en-US" sz="1000" dirty="0"/>
              <a:t>Use same examples from </a:t>
            </a:r>
            <a:r>
              <a:rPr lang="en-US" sz="1000" b="1" dirty="0"/>
              <a:t>Original Few-Shot Prompt</a:t>
            </a:r>
          </a:p>
          <a:p>
            <a:endParaRPr lang="en-US" sz="400" dirty="0"/>
          </a:p>
        </p:txBody>
      </p:sp>
    </p:spTree>
    <p:extLst>
      <p:ext uri="{BB962C8B-B14F-4D97-AF65-F5344CB8AC3E}">
        <p14:creationId xmlns:p14="http://schemas.microsoft.com/office/powerpoint/2010/main" val="3928802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2BA7F5F-AC7B-12C8-563E-9EB2024962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96758CB-DEA2-6564-0B88-041353387652}"/>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97846BBE-33C6-BEE7-39E0-C3EA0FC6B5C9}"/>
              </a:ext>
            </a:extLst>
          </p:cNvPr>
          <p:cNvPicPr>
            <a:picLocks noChangeAspect="1"/>
          </p:cNvPicPr>
          <p:nvPr/>
        </p:nvPicPr>
        <p:blipFill>
          <a:blip r:embed="rId3"/>
          <a:stretch>
            <a:fillRect/>
          </a:stretch>
        </p:blipFill>
        <p:spPr>
          <a:xfrm>
            <a:off x="700804" y="426262"/>
            <a:ext cx="6098757" cy="4378158"/>
          </a:xfrm>
          <a:prstGeom prst="rect">
            <a:avLst/>
          </a:prstGeom>
        </p:spPr>
      </p:pic>
    </p:spTree>
    <p:extLst>
      <p:ext uri="{BB962C8B-B14F-4D97-AF65-F5344CB8AC3E}">
        <p14:creationId xmlns:p14="http://schemas.microsoft.com/office/powerpoint/2010/main" val="258115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7C3296F-8CAD-9EFF-C4A0-583A29B9DCF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B1DD30B-D0B6-6F5B-6E92-B89E26EC9FF5}"/>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1078227-A5E4-76B7-505D-72F6B8917E6F}"/>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endParaRPr lang="en-US" sz="1000" dirty="0"/>
          </a:p>
          <a:p>
            <a:pPr marL="603250" lvl="1" indent="0">
              <a:spcBef>
                <a:spcPts val="200"/>
              </a:spcBef>
              <a:buNone/>
            </a:pPr>
            <a:r>
              <a:rPr lang="en-US" sz="1000" b="1" dirty="0"/>
              <a:t>Total Tags Differences: 0</a:t>
            </a:r>
          </a:p>
          <a:p>
            <a:pPr marL="133350" indent="0">
              <a:spcBef>
                <a:spcPts val="400"/>
              </a:spcBef>
              <a:buNone/>
            </a:pPr>
            <a:r>
              <a:rPr lang="en-US" sz="1000" b="1" dirty="0"/>
              <a:t>3. Total Rows with at least one difference (Category or Tags):</a:t>
            </a:r>
            <a:r>
              <a:rPr lang="en-US" sz="1000" dirty="0"/>
              <a:t> </a:t>
            </a:r>
            <a:r>
              <a:rPr lang="en-US" sz="1000" b="1" dirty="0"/>
              <a:t>0</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This confirms that the combination of:</a:t>
            </a:r>
            <a:endParaRPr lang="en-US" sz="1200" b="1" dirty="0"/>
          </a:p>
          <a:p>
            <a:pPr marL="590550" lvl="1" indent="0">
              <a:spcBef>
                <a:spcPts val="400"/>
              </a:spcBef>
              <a:buNone/>
            </a:pPr>
            <a:r>
              <a:rPr lang="en-US" sz="1000" b="1" dirty="0"/>
              <a:t>1. Highly refined and explicit textual guidelines</a:t>
            </a:r>
            <a:r>
              <a:rPr lang="en-US" sz="1000" dirty="0"/>
              <a:t> for classification and tags.</a:t>
            </a:r>
          </a:p>
          <a:p>
            <a:pPr marL="590550" lvl="1" indent="0">
              <a:spcBef>
                <a:spcPts val="400"/>
              </a:spcBef>
              <a:buNone/>
            </a:pPr>
            <a:r>
              <a:rPr lang="en-US" sz="1000" b="1" dirty="0"/>
              <a:t>2. A well-chosen set of 5 custom few-shot examples</a:t>
            </a:r>
            <a:r>
              <a:rPr lang="en-US" sz="1000" dirty="0"/>
              <a:t> that illustrate these rules.</a:t>
            </a:r>
          </a:p>
          <a:p>
            <a:pPr marL="590550" lvl="1" indent="0">
              <a:spcBef>
                <a:spcPts val="400"/>
              </a:spcBef>
              <a:buNone/>
            </a:pPr>
            <a:r>
              <a:rPr lang="en-US" sz="1000" b="1" dirty="0"/>
              <a:t>3. A deterministic temperature setting (temperature=0.0).</a:t>
            </a:r>
            <a:endParaRPr lang="en-US" sz="1000" dirty="0"/>
          </a:p>
          <a:p>
            <a:pPr marL="133350" indent="0">
              <a:spcBef>
                <a:spcPts val="200"/>
              </a:spcBef>
              <a:buNone/>
            </a:pPr>
            <a:r>
              <a:rPr lang="en-US" sz="1000" dirty="0"/>
              <a:t>...is extremely effective in teaching the model your precise annotation logic and achieving perfect alignment on this test dataset.</a:t>
            </a:r>
          </a:p>
          <a:p>
            <a:pPr marL="133350" indent="0">
              <a:buNone/>
            </a:pPr>
            <a:endParaRPr lang="en-US" sz="1000" b="1" dirty="0"/>
          </a:p>
          <a:p>
            <a:pPr marL="133350" indent="0">
              <a:buNone/>
            </a:pPr>
            <a:r>
              <a:rPr lang="en-US" sz="1200" b="1" dirty="0"/>
              <a:t>Possible Concerns:</a:t>
            </a:r>
          </a:p>
          <a:p>
            <a:pPr marL="133350" indent="0">
              <a:buNone/>
            </a:pPr>
            <a:r>
              <a:rPr lang="en-US" sz="1000" dirty="0"/>
              <a:t>It is quite possible that the prompt has been too highly tuned to the </a:t>
            </a:r>
            <a:r>
              <a:rPr lang="en-US" sz="1000" b="1" dirty="0"/>
              <a:t>Ground Truth</a:t>
            </a:r>
            <a:r>
              <a:rPr lang="en-US" sz="1000" dirty="0"/>
              <a:t> and is overfitted. This would result in misclassification errors for “</a:t>
            </a:r>
            <a:r>
              <a:rPr lang="en-US" sz="1000" b="1" dirty="0"/>
              <a:t>Category</a:t>
            </a:r>
            <a:r>
              <a:rPr lang="en-US" sz="1000" dirty="0"/>
              <a:t>” and “</a:t>
            </a:r>
            <a:r>
              <a:rPr lang="en-US" sz="1000" b="1" dirty="0"/>
              <a:t>Tags</a:t>
            </a:r>
            <a:r>
              <a:rPr lang="en-US" sz="1000" dirty="0"/>
              <a:t>” when the model is run against the entire dataset. Results will have be reviewed (spot checked) by hand for classification accuracy.</a:t>
            </a:r>
          </a:p>
        </p:txBody>
      </p:sp>
    </p:spTree>
    <p:extLst>
      <p:ext uri="{BB962C8B-B14F-4D97-AF65-F5344CB8AC3E}">
        <p14:creationId xmlns:p14="http://schemas.microsoft.com/office/powerpoint/2010/main" val="244663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25FE532-7004-380C-D49B-3CAB321EF52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8CCE6CD-6AD8-3E7F-9FAD-6AECC3D13ED0}"/>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BCCEAAB2-7614-5F39-AE7C-C08CC0E8CAEB}"/>
              </a:ext>
            </a:extLst>
          </p:cNvPr>
          <p:cNvSpPr>
            <a:spLocks noGrp="1"/>
          </p:cNvSpPr>
          <p:nvPr>
            <p:ph type="body" idx="1"/>
          </p:nvPr>
        </p:nvSpPr>
        <p:spPr>
          <a:xfrm>
            <a:off x="2240311" y="4215178"/>
            <a:ext cx="4445077"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D383DF6-D1F6-27A6-D249-62DEDD5ACBF8}"/>
              </a:ext>
            </a:extLst>
          </p:cNvPr>
          <p:cNvPicPr>
            <a:picLocks noChangeAspect="1"/>
          </p:cNvPicPr>
          <p:nvPr/>
        </p:nvPicPr>
        <p:blipFill>
          <a:blip r:embed="rId3"/>
          <a:stretch>
            <a:fillRect/>
          </a:stretch>
        </p:blipFill>
        <p:spPr>
          <a:xfrm>
            <a:off x="1998595" y="641972"/>
            <a:ext cx="4244074" cy="3429905"/>
          </a:xfrm>
          <a:prstGeom prst="rect">
            <a:avLst/>
          </a:prstGeom>
        </p:spPr>
      </p:pic>
    </p:spTree>
    <p:extLst>
      <p:ext uri="{BB962C8B-B14F-4D97-AF65-F5344CB8AC3E}">
        <p14:creationId xmlns:p14="http://schemas.microsoft.com/office/powerpoint/2010/main" val="284335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2A5DBE9-F857-DD8E-36EC-64D53DA15BDC}"/>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6866C43A-EF1B-8C0D-D687-FDA774656DBE}"/>
              </a:ext>
            </a:extLst>
          </p:cNvPr>
          <p:cNvSpPr txBox="1">
            <a:spLocks noGrp="1"/>
          </p:cNvSpPr>
          <p:nvPr>
            <p:ph type="title"/>
          </p:nvPr>
        </p:nvSpPr>
        <p:spPr>
          <a:xfrm>
            <a:off x="202550" y="28927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Project Goals And Objectives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EB90E3D2-F4B4-59EF-0837-010027F68B0A}"/>
              </a:ext>
            </a:extLst>
          </p:cNvPr>
          <p:cNvSpPr txBox="1">
            <a:spLocks noGrp="1"/>
          </p:cNvSpPr>
          <p:nvPr>
            <p:ph type="body" idx="1"/>
          </p:nvPr>
        </p:nvSpPr>
        <p:spPr>
          <a:xfrm>
            <a:off x="257099" y="816763"/>
            <a:ext cx="8797523" cy="4140247"/>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Objectives:</a:t>
            </a:r>
          </a:p>
          <a:p>
            <a:pPr marL="482600" indent="-342900">
              <a:spcBef>
                <a:spcPts val="1000"/>
              </a:spcBef>
              <a:buClr>
                <a:schemeClr val="dk1"/>
              </a:buClr>
              <a:buSzPts val="1400"/>
              <a:buFont typeface="+mj-lt"/>
              <a:buAutoNum type="arabicPeriod"/>
            </a:pPr>
            <a:r>
              <a:rPr lang="en-US" sz="1400" dirty="0"/>
              <a:t>Design structured prompts enabling an LLM to perform sentiment classification on customer feedback</a:t>
            </a:r>
          </a:p>
          <a:p>
            <a:pPr marL="482600" indent="-342900">
              <a:spcBef>
                <a:spcPts val="1000"/>
              </a:spcBef>
              <a:buClr>
                <a:schemeClr val="dk1"/>
              </a:buClr>
              <a:buSzPts val="1400"/>
              <a:buFont typeface="+mj-lt"/>
              <a:buAutoNum type="arabicPeriod"/>
            </a:pPr>
            <a:r>
              <a:rPr lang="en-US" sz="1400" dirty="0"/>
              <a:t>Implement four (4) prompting strategies:</a:t>
            </a:r>
          </a:p>
          <a:p>
            <a:pPr marL="939800" lvl="1" indent="-342900">
              <a:spcBef>
                <a:spcPts val="400"/>
              </a:spcBef>
              <a:buClr>
                <a:schemeClr val="dk1"/>
              </a:buClr>
              <a:buSzPts val="1400"/>
              <a:buFont typeface="Wingdings" panose="05000000000000000000" pitchFamily="2" charset="2"/>
              <a:buChar char="§"/>
            </a:pPr>
            <a:r>
              <a:rPr lang="en-US" sz="1200" dirty="0"/>
              <a:t>Zero-Shot</a:t>
            </a:r>
          </a:p>
          <a:p>
            <a:pPr marL="939800" lvl="1" indent="-342900">
              <a:spcBef>
                <a:spcPts val="400"/>
              </a:spcBef>
              <a:buClr>
                <a:schemeClr val="dk1"/>
              </a:buClr>
              <a:buSzPts val="1400"/>
              <a:buFont typeface="Wingdings" panose="05000000000000000000" pitchFamily="2" charset="2"/>
              <a:buChar char="§"/>
            </a:pPr>
            <a:r>
              <a:rPr lang="en-US" sz="1200" dirty="0"/>
              <a:t>Few-Shot</a:t>
            </a:r>
          </a:p>
          <a:p>
            <a:pPr marL="939800" lvl="1" indent="-342900">
              <a:spcBef>
                <a:spcPts val="400"/>
              </a:spcBef>
              <a:buClr>
                <a:schemeClr val="dk1"/>
              </a:buClr>
              <a:buSzPts val="1400"/>
              <a:buFont typeface="Wingdings" panose="05000000000000000000" pitchFamily="2" charset="2"/>
              <a:buChar char="§"/>
            </a:pPr>
            <a:r>
              <a:rPr lang="en-US" sz="1200" dirty="0"/>
              <a:t>Zero-Shot Chain of Thought (</a:t>
            </a:r>
            <a:r>
              <a:rPr lang="en-US" sz="1200" dirty="0" err="1"/>
              <a:t>CoT</a:t>
            </a:r>
            <a:r>
              <a:rPr lang="en-US" sz="1200" dirty="0"/>
              <a:t>)</a:t>
            </a:r>
          </a:p>
          <a:p>
            <a:pPr marL="939800" lvl="1" indent="-342900">
              <a:spcBef>
                <a:spcPts val="400"/>
              </a:spcBef>
              <a:buClr>
                <a:schemeClr val="dk1"/>
              </a:buClr>
              <a:buSzPts val="1400"/>
              <a:buFont typeface="Wingdings" panose="05000000000000000000" pitchFamily="2" charset="2"/>
              <a:buChar char="§"/>
            </a:pPr>
            <a:r>
              <a:rPr lang="en-US" sz="1200" dirty="0"/>
              <a:t>Few-Shot </a:t>
            </a:r>
            <a:r>
              <a:rPr lang="en-US" sz="1200" dirty="0" err="1"/>
              <a:t>CoT</a:t>
            </a:r>
            <a:endParaRPr lang="en-US" sz="1200" dirty="0"/>
          </a:p>
          <a:p>
            <a:pPr marL="482600" indent="-342900">
              <a:spcBef>
                <a:spcPts val="1000"/>
              </a:spcBef>
              <a:buClr>
                <a:schemeClr val="dk1"/>
              </a:buClr>
              <a:buSzPts val="1400"/>
              <a:buFont typeface="+mj-lt"/>
              <a:buAutoNum type="arabicPeriod"/>
            </a:pPr>
            <a:r>
              <a:rPr lang="en-US" sz="1400" dirty="0"/>
              <a:t>Compare prompting strategies in terms of accuracy, reasoning and contextual understanding</a:t>
            </a:r>
          </a:p>
          <a:p>
            <a:pPr marL="482600" indent="-342900">
              <a:spcBef>
                <a:spcPts val="1000"/>
              </a:spcBef>
              <a:buClr>
                <a:schemeClr val="dk1"/>
              </a:buClr>
              <a:buSzPts val="1400"/>
              <a:buFont typeface="+mj-lt"/>
              <a:buAutoNum type="arabicPeriod"/>
            </a:pPr>
            <a:r>
              <a:rPr lang="en-US" sz="1400" dirty="0"/>
              <a:t>Determine best performing strategy</a:t>
            </a:r>
          </a:p>
          <a:p>
            <a:pPr marL="482600" indent="-342900">
              <a:spcBef>
                <a:spcPts val="1000"/>
              </a:spcBef>
              <a:buClr>
                <a:schemeClr val="dk1"/>
              </a:buClr>
              <a:buSzPts val="1400"/>
              <a:buFont typeface="+mj-lt"/>
              <a:buAutoNum type="arabicPeriod"/>
            </a:pPr>
            <a:r>
              <a:rPr lang="en-US" sz="1400" dirty="0"/>
              <a:t>Generate suggested actions to guide business response, such as flagging delivery issues for operations or highlighting positive reviews for marketing.</a:t>
            </a:r>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683397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593C971-1859-2971-A3D5-14CAE3B9D7C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50D2E3A-73C3-DA60-361C-FDB2384EA7F8}"/>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AF9B171F-E008-5C83-3C54-F11D17C833C3}"/>
              </a:ext>
            </a:extLst>
          </p:cNvPr>
          <p:cNvSpPr>
            <a:spLocks noGrp="1"/>
          </p:cNvSpPr>
          <p:nvPr>
            <p:ph type="body" idx="1"/>
          </p:nvPr>
        </p:nvSpPr>
        <p:spPr>
          <a:xfrm>
            <a:off x="1885282" y="4390817"/>
            <a:ext cx="4472578"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6D1EF581-2213-56E7-DEC8-19B554C18831}"/>
              </a:ext>
            </a:extLst>
          </p:cNvPr>
          <p:cNvPicPr>
            <a:picLocks noChangeAspect="1"/>
          </p:cNvPicPr>
          <p:nvPr/>
        </p:nvPicPr>
        <p:blipFill>
          <a:blip r:embed="rId3"/>
          <a:stretch>
            <a:fillRect/>
          </a:stretch>
        </p:blipFill>
        <p:spPr>
          <a:xfrm>
            <a:off x="1072322" y="752683"/>
            <a:ext cx="6098499" cy="3638134"/>
          </a:xfrm>
          <a:prstGeom prst="rect">
            <a:avLst/>
          </a:prstGeom>
        </p:spPr>
      </p:pic>
    </p:spTree>
    <p:extLst>
      <p:ext uri="{BB962C8B-B14F-4D97-AF65-F5344CB8AC3E}">
        <p14:creationId xmlns:p14="http://schemas.microsoft.com/office/powerpoint/2010/main" val="83989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B690AE0-5ADE-6E0C-1FB7-970ADB6992D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CF0AD5E-451D-322A-A702-7EDB10EF31DE}"/>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44B8F2BC-6AEF-9AB3-DD4B-61E23E779081}"/>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Zero-Shot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368261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AE5D45B-3819-64B0-A4B1-D57A37D0477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00578B4-D7E7-FBC3-E691-CCEB19ECEE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Original Zero-Shot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1FDA6C63-2FF8-14AC-425A-A2C97380A8A6}"/>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pPr marL="133350" indent="0">
              <a:buNone/>
            </a:pPr>
            <a:r>
              <a:rPr lang="en-US" sz="1000" dirty="0"/>
              <a:t>Run above Zero-Shot </a:t>
            </a:r>
            <a:r>
              <a:rPr lang="en-US" sz="1000" dirty="0" err="1"/>
              <a:t>CoT</a:t>
            </a:r>
            <a:r>
              <a:rPr lang="en-US" sz="1000" dirty="0"/>
              <a:t> Prompt</a:t>
            </a:r>
            <a:br>
              <a:rPr lang="en-US" sz="1000" dirty="0"/>
            </a:br>
            <a:r>
              <a:rPr lang="en-US" sz="1000" dirty="0"/>
              <a:t>Run numeric comparison against Ground Truth Results</a:t>
            </a:r>
          </a:p>
          <a:p>
            <a:endParaRPr lang="en-US" sz="400" dirty="0"/>
          </a:p>
        </p:txBody>
      </p:sp>
    </p:spTree>
    <p:extLst>
      <p:ext uri="{BB962C8B-B14F-4D97-AF65-F5344CB8AC3E}">
        <p14:creationId xmlns:p14="http://schemas.microsoft.com/office/powerpoint/2010/main" val="328245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3F29B98-AA66-BB26-CC83-7CD781C7704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8B5F059-EA00-06F5-1565-34E02ADFBBA9}"/>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AABCF59-BFCD-D1FA-9EF3-36395E29FF10}"/>
              </a:ext>
            </a:extLst>
          </p:cNvPr>
          <p:cNvSpPr txBox="1">
            <a:spLocks noGrp="1"/>
          </p:cNvSpPr>
          <p:nvPr>
            <p:ph type="body" idx="1"/>
          </p:nvPr>
        </p:nvSpPr>
        <p:spPr>
          <a:xfrm>
            <a:off x="202549" y="1001780"/>
            <a:ext cx="8742071" cy="3570220"/>
          </a:xfrm>
          <a:prstGeom prst="rect">
            <a:avLst/>
          </a:prstGeom>
          <a:noFill/>
          <a:ln>
            <a:noFill/>
          </a:ln>
        </p:spPr>
        <p:txBody>
          <a:bodyPr spcFirstLastPara="1" wrap="square" lIns="91425" tIns="91425" rIns="91425" bIns="91425" anchor="t" anchorCtr="0">
            <a:noAutofit/>
          </a:bodyPr>
          <a:lstStyle/>
          <a:p>
            <a:pPr marL="133350" indent="0">
              <a:buNone/>
            </a:pPr>
            <a:r>
              <a:rPr lang="en-US" sz="1000" dirty="0"/>
              <a:t>Showing reasoning details for a </a:t>
            </a:r>
            <a:r>
              <a:rPr lang="en-US" sz="1000" b="1" dirty="0"/>
              <a:t>Chain Of Thought </a:t>
            </a:r>
            <a:r>
              <a:rPr lang="en-US" sz="1000" dirty="0"/>
              <a:t>prompt helps understand how the AI reached its answer. By seeing if it followed the defined steps correctly, it is key for fixing any mistakes in its logic or your instructions. This transparency builds trust and makes it easier to improve the prompt, ensuring the AI thinks the way you want it to.</a:t>
            </a:r>
            <a:endParaRPr lang="en-US" sz="1000" b="1" dirty="0"/>
          </a:p>
          <a:p>
            <a:pPr marL="133350" indent="0">
              <a:buNone/>
            </a:pPr>
            <a:endParaRPr lang="en-US" sz="800" b="1" dirty="0"/>
          </a:p>
          <a:p>
            <a:pPr marL="133350" indent="0">
              <a:buNone/>
            </a:pPr>
            <a:r>
              <a:rPr lang="en-US" sz="800" b="1" dirty="0"/>
              <a:t>Customer ID: C001</a:t>
            </a:r>
            <a:br>
              <a:rPr lang="en-US" sz="800" dirty="0"/>
            </a:br>
            <a:r>
              <a:rPr lang="en-US" sz="800" dirty="0"/>
              <a:t>• Positive aspects: Consistently impressed, fantastic choice (salmon teriyaki), fish cooked to perfection (flaky, moist), rich teriyaki glaze (not overly sweet), crisp and fresh steamed vegetables, fast delivery (under 30 mins vs 40 min estimate), friendly driver, followed delivery instructions, refreshing reliable option, high-quality meal.</a:t>
            </a:r>
            <a:br>
              <a:rPr lang="en-US" sz="800" dirty="0"/>
            </a:br>
            <a:r>
              <a:rPr lang="en-US" sz="800" dirty="0"/>
              <a:t>• Negative aspects: None</a:t>
            </a:r>
            <a:br>
              <a:rPr lang="en-US" sz="800" dirty="0"/>
            </a:br>
            <a:r>
              <a:rPr lang="en-US" sz="800" dirty="0"/>
              <a:t>• Dominant: Positive</a:t>
            </a:r>
            <a:br>
              <a:rPr lang="en-US" sz="800" dirty="0"/>
            </a:br>
            <a:r>
              <a:rPr lang="en-US" sz="800" dirty="0"/>
              <a:t>• Tags selected:</a:t>
            </a:r>
            <a:br>
              <a:rPr lang="en-US" sz="800" dirty="0"/>
            </a:br>
            <a:r>
              <a:rPr lang="en-US" sz="800" dirty="0"/>
              <a:t>* Delivery Time: Explicitly mentioned "delivery speed" and "arrived in just under 30" minutes.</a:t>
            </a:r>
            <a:br>
              <a:rPr lang="en-US" sz="800" dirty="0"/>
            </a:br>
            <a:r>
              <a:rPr lang="en-US" sz="800" dirty="0"/>
              <a:t>* Food Quality: Detailed praise for "salmon teriyaki," "fish cooked to perfection," "teriyaki glaze," and "steamed vegetables."</a:t>
            </a:r>
            <a:br>
              <a:rPr lang="en-US" sz="800" dirty="0"/>
            </a:br>
            <a:r>
              <a:rPr lang="en-US" sz="800" dirty="0"/>
              <a:t>* Overall Experience: Customer states "consistently impressed with this service" and "refreshing to have a reliable option for a high-quality meal."</a:t>
            </a:r>
            <a:br>
              <a:rPr lang="en-US" sz="800" dirty="0"/>
            </a:br>
            <a:r>
              <a:rPr lang="en-US" sz="800" dirty="0"/>
              <a:t>• Final Category: Positive</a:t>
            </a:r>
            <a:br>
              <a:rPr lang="en-US" sz="800" dirty="0"/>
            </a:br>
            <a:r>
              <a:rPr lang="en-US" sz="800" dirty="0"/>
              <a:t>• Final Confidence: High</a:t>
            </a:r>
            <a:br>
              <a:rPr lang="en-US" sz="800" dirty="0"/>
            </a:br>
            <a:r>
              <a:rPr lang="en-US" sz="800" dirty="0"/>
              <a:t>• Final Suggested Action: "Maintain high standards for food quality and delivery speed“</a:t>
            </a:r>
          </a:p>
        </p:txBody>
      </p:sp>
    </p:spTree>
    <p:extLst>
      <p:ext uri="{BB962C8B-B14F-4D97-AF65-F5344CB8AC3E}">
        <p14:creationId xmlns:p14="http://schemas.microsoft.com/office/powerpoint/2010/main" val="136595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B64D7454-8499-F647-C700-C3007A6B852F}"/>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E802659-5806-602A-374E-1D1BB61FBFB2}"/>
              </a:ext>
            </a:extLst>
          </p:cNvPr>
          <p:cNvSpPr txBox="1">
            <a:spLocks noGrp="1"/>
          </p:cNvSpPr>
          <p:nvPr>
            <p:ph type="title"/>
          </p:nvPr>
        </p:nvSpPr>
        <p:spPr>
          <a:xfrm>
            <a:off x="202549" y="1443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Reasoning Details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7B08A8A6-694C-C22B-2699-9CA3A3164B03}"/>
              </a:ext>
            </a:extLst>
          </p:cNvPr>
          <p:cNvSpPr txBox="1">
            <a:spLocks noGrp="1"/>
          </p:cNvSpPr>
          <p:nvPr>
            <p:ph type="body" idx="1"/>
          </p:nvPr>
        </p:nvSpPr>
        <p:spPr>
          <a:xfrm>
            <a:off x="202549" y="1001780"/>
            <a:ext cx="8742071" cy="3803976"/>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Customer ID: C002</a:t>
            </a:r>
            <a:br>
              <a:rPr lang="en-US" sz="800" dirty="0"/>
            </a:br>
            <a:r>
              <a:rPr lang="en-US" sz="800" dirty="0"/>
              <a:t>• Positive aspects: None</a:t>
            </a:r>
            <a:br>
              <a:rPr lang="en-US" sz="800" dirty="0"/>
            </a:br>
            <a:r>
              <a:rPr lang="en-US" sz="800" dirty="0"/>
              <a:t>• Negative aspects: Absolute disaster, will not be ordering again, order over an hour late (arrived 8:15 PM vs 7:00 PM scheduled), sent completely wrong order (sushi instead of tacos), nightmare with customer service (long holds, unhelpful agents), terrible experience.</a:t>
            </a:r>
            <a:br>
              <a:rPr lang="en-US" sz="800" dirty="0"/>
            </a:br>
            <a:r>
              <a:rPr lang="en-US" sz="800" dirty="0"/>
              <a:t>• Dominant: Negative</a:t>
            </a:r>
            <a:br>
              <a:rPr lang="en-US" sz="800" dirty="0"/>
            </a:br>
            <a:r>
              <a:rPr lang="en-US" sz="800" dirty="0"/>
              <a:t>• Tags selected:</a:t>
            </a:r>
            <a:br>
              <a:rPr lang="en-US" sz="800" dirty="0"/>
            </a:br>
            <a:r>
              <a:rPr lang="en-US" sz="800" dirty="0"/>
              <a:t>* Delivery Time: Explicitly states "over an hour late" and details the delay.</a:t>
            </a:r>
            <a:br>
              <a:rPr lang="en-US" sz="800" dirty="0"/>
            </a:br>
            <a:r>
              <a:rPr lang="en-US" sz="800" dirty="0"/>
              <a:t>* Food Quality: Implied negative as the "completely wrong order" was received, meaning the desired food quality was not experienced.</a:t>
            </a:r>
            <a:br>
              <a:rPr lang="en-US" sz="800" dirty="0"/>
            </a:br>
            <a:r>
              <a:rPr lang="en-US" sz="800" dirty="0"/>
              <a:t>* Overall Experience: Customer states "absolute disaster," "will not be ordering from here again," and "truly terrible experience."</a:t>
            </a:r>
            <a:br>
              <a:rPr lang="en-US" sz="800" dirty="0"/>
            </a:br>
            <a:r>
              <a:rPr lang="en-US" sz="800" dirty="0"/>
              <a:t>• Final Category: Negative</a:t>
            </a:r>
            <a:br>
              <a:rPr lang="en-US" sz="800" dirty="0"/>
            </a:br>
            <a:r>
              <a:rPr lang="en-US" sz="800" dirty="0"/>
              <a:t>• Final Confidence: High</a:t>
            </a:r>
            <a:br>
              <a:rPr lang="en-US" sz="800" dirty="0"/>
            </a:br>
            <a:r>
              <a:rPr lang="en-US" sz="800" dirty="0"/>
              <a:t>• Final Suggested Action: "Address late deliveries, wrong orders, and poor customer service“</a:t>
            </a:r>
          </a:p>
          <a:p>
            <a:pPr marL="133350" indent="0">
              <a:buNone/>
            </a:pPr>
            <a:endParaRPr lang="en-US" sz="800" dirty="0"/>
          </a:p>
          <a:p>
            <a:pPr marL="133350" indent="0">
              <a:buNone/>
            </a:pPr>
            <a:endParaRPr lang="en-US" sz="800" dirty="0"/>
          </a:p>
          <a:p>
            <a:pPr marL="133350" indent="0">
              <a:buNone/>
            </a:pPr>
            <a:r>
              <a:rPr lang="en-US" sz="800" b="1" dirty="0"/>
              <a:t>Customer ID: C003</a:t>
            </a:r>
            <a:br>
              <a:rPr lang="en-US" sz="800" dirty="0"/>
            </a:br>
            <a:r>
              <a:rPr lang="en-US" sz="800" dirty="0"/>
              <a:t>• Positive aspects: Food itself was quite good, sauce was creamy and flavorful (chicken fettuccine alfredo).</a:t>
            </a:r>
            <a:br>
              <a:rPr lang="en-US" sz="800" dirty="0"/>
            </a:br>
            <a:r>
              <a:rPr lang="en-US" sz="800" dirty="0"/>
              <a:t>• Negative aspects: Delivery less than ideal, app tracker showed driver making multiple stops, delivery took 20 minutes longer than latest estimated time, pasta was lukewarm, had to be reheated, bit of a letdown.</a:t>
            </a:r>
            <a:br>
              <a:rPr lang="en-US" sz="800" dirty="0"/>
            </a:br>
            <a:r>
              <a:rPr lang="en-US" sz="800" dirty="0"/>
              <a:t>• Dominant: Balanced (good food, but significant delivery issues impacting enjoyment)</a:t>
            </a:r>
            <a:br>
              <a:rPr lang="en-US" sz="800" dirty="0"/>
            </a:br>
            <a:r>
              <a:rPr lang="en-US" sz="800" dirty="0"/>
              <a:t>• Tags selected:</a:t>
            </a:r>
            <a:br>
              <a:rPr lang="en-US" sz="800" dirty="0"/>
            </a:br>
            <a:r>
              <a:rPr lang="en-US" sz="800" dirty="0"/>
              <a:t>* Delivery Time: Explicitly mentions "delivery aspect was less than ideal," "took about 20 minutes longer," and "by the time it arrived."</a:t>
            </a:r>
            <a:br>
              <a:rPr lang="en-US" sz="800" dirty="0"/>
            </a:br>
            <a:r>
              <a:rPr lang="en-US" sz="800" dirty="0"/>
              <a:t>* Food Quality: Mentions "pasta was lukewarm and had to be reheated," directly impacting the quality of the food upon arrival.</a:t>
            </a:r>
            <a:br>
              <a:rPr lang="en-US" sz="800" dirty="0"/>
            </a:br>
            <a:r>
              <a:rPr lang="en-US" sz="800" dirty="0"/>
              <a:t>• Final Category: Neutral</a:t>
            </a:r>
            <a:br>
              <a:rPr lang="en-US" sz="800" dirty="0"/>
            </a:br>
            <a:r>
              <a:rPr lang="en-US" sz="800" dirty="0"/>
              <a:t>• Final Confidence: High</a:t>
            </a:r>
            <a:br>
              <a:rPr lang="en-US" sz="800" dirty="0"/>
            </a:br>
            <a:r>
              <a:rPr lang="en-US" sz="800" dirty="0"/>
              <a:t>• Final Suggested Action: "Optimize delivery routes to ensure timely and hot food"</a:t>
            </a:r>
          </a:p>
          <a:p>
            <a:pPr marL="133350" indent="0">
              <a:buNone/>
            </a:pPr>
            <a:endParaRPr lang="en-US" sz="800" dirty="0"/>
          </a:p>
        </p:txBody>
      </p:sp>
    </p:spTree>
    <p:extLst>
      <p:ext uri="{BB962C8B-B14F-4D97-AF65-F5344CB8AC3E}">
        <p14:creationId xmlns:p14="http://schemas.microsoft.com/office/powerpoint/2010/main" val="329370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B244DBC-52D1-5986-AE4D-D40CD9FA3DE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46FA331-F69F-5993-4F32-F8282EF8F07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0842D184-6055-0C4E-F934-A0CF60B4B8D5}"/>
              </a:ext>
            </a:extLst>
          </p:cNvPr>
          <p:cNvPicPr>
            <a:picLocks noChangeAspect="1"/>
          </p:cNvPicPr>
          <p:nvPr/>
        </p:nvPicPr>
        <p:blipFill>
          <a:blip r:embed="rId3"/>
          <a:stretch>
            <a:fillRect/>
          </a:stretch>
        </p:blipFill>
        <p:spPr>
          <a:xfrm>
            <a:off x="824297" y="552591"/>
            <a:ext cx="7287539" cy="4271049"/>
          </a:xfrm>
          <a:prstGeom prst="rect">
            <a:avLst/>
          </a:prstGeom>
        </p:spPr>
      </p:pic>
    </p:spTree>
    <p:extLst>
      <p:ext uri="{BB962C8B-B14F-4D97-AF65-F5344CB8AC3E}">
        <p14:creationId xmlns:p14="http://schemas.microsoft.com/office/powerpoint/2010/main" val="353010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A26B847-6EEB-9042-E560-A8E40A55F5B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198283D-BF10-59C6-2430-7BBCFDBA9BDC}"/>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81DC57B-0528-F2A6-E4AC-1FC0C04C1D93}"/>
              </a:ext>
            </a:extLst>
          </p:cNvPr>
          <p:cNvSpPr txBox="1">
            <a:spLocks noGrp="1"/>
          </p:cNvSpPr>
          <p:nvPr>
            <p:ph type="body" idx="1"/>
          </p:nvPr>
        </p:nvSpPr>
        <p:spPr>
          <a:xfrm>
            <a:off x="146302" y="321136"/>
            <a:ext cx="8851395" cy="466649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C003</a:t>
            </a:r>
            <a:r>
              <a:rPr lang="en-US" sz="800" dirty="0"/>
              <a:t>: My Neutral vs. GT Negative - 1 difference</a:t>
            </a:r>
          </a:p>
          <a:p>
            <a:pPr marL="774700" lvl="1" indent="-171450">
              <a:spcBef>
                <a:spcPts val="300"/>
              </a:spcBef>
            </a:pPr>
            <a:r>
              <a:rPr lang="en-US" sz="800" b="1" dirty="0"/>
              <a:t>C006</a:t>
            </a:r>
            <a:r>
              <a:rPr lang="en-US" sz="800" dirty="0"/>
              <a:t>: My Neutral vs. GT Negative - 1 difference</a:t>
            </a:r>
          </a:p>
          <a:p>
            <a:pPr marL="774700" lvl="1" indent="-171450">
              <a:spcBef>
                <a:spcPts val="300"/>
              </a:spcBef>
            </a:pPr>
            <a:r>
              <a:rPr lang="en-US" sz="800" b="1" dirty="0"/>
              <a:t>C011</a:t>
            </a:r>
            <a:r>
              <a:rPr lang="en-US" sz="800" dirty="0"/>
              <a:t>: My Positive vs. GT Neutral - 1 difference</a:t>
            </a:r>
          </a:p>
          <a:p>
            <a:pPr marL="774700" lvl="1" indent="-171450">
              <a:spcBef>
                <a:spcPts val="300"/>
              </a:spcBef>
            </a:pPr>
            <a:r>
              <a:rPr lang="en-US" sz="800" b="1" dirty="0"/>
              <a:t>C024</a:t>
            </a:r>
            <a:r>
              <a:rPr lang="en-US" sz="800" dirty="0"/>
              <a:t>: My Neutral vs. GT Negative - 1 difference</a:t>
            </a:r>
          </a:p>
          <a:p>
            <a:pPr marL="603250" lvl="1" indent="0">
              <a:spcBef>
                <a:spcPts val="300"/>
              </a:spcBef>
              <a:buNone/>
            </a:pPr>
            <a:r>
              <a:rPr lang="en-US" sz="1000" b="1" dirty="0"/>
              <a:t>Total Category Differences: 4</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C006</a:t>
            </a:r>
            <a:r>
              <a:rPr lang="en-US" sz="800" dirty="0"/>
              <a:t>: My (no Delivery Time) vs. GT (Delivery Time) - 1 difference</a:t>
            </a:r>
            <a:br>
              <a:rPr lang="en-US" sz="800" dirty="0"/>
            </a:br>
            <a:r>
              <a:rPr lang="en-US" sz="800" b="1" dirty="0"/>
              <a:t>C007</a:t>
            </a:r>
            <a:r>
              <a:rPr lang="en-US" sz="800" dirty="0"/>
              <a:t>: My (no Overall Experience) vs. GT (Overall Experience) - 1 difference</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- 2 differences</a:t>
            </a:r>
          </a:p>
          <a:p>
            <a:pPr lvl="1">
              <a:spcBef>
                <a:spcPts val="200"/>
              </a:spcBef>
            </a:pPr>
            <a:r>
              <a:rPr lang="en-US" sz="800" b="1" dirty="0"/>
              <a:t>C013</a:t>
            </a:r>
            <a:r>
              <a:rPr lang="en-US" sz="800" dirty="0"/>
              <a:t>: My (no Overall Experience) vs. GT (Overall Experience) - 1 difference</a:t>
            </a:r>
          </a:p>
          <a:p>
            <a:pPr lvl="1">
              <a:spcBef>
                <a:spcPts val="200"/>
              </a:spcBef>
            </a:pPr>
            <a:r>
              <a:rPr lang="en-US" sz="800" b="1" dirty="0"/>
              <a:t>C016</a:t>
            </a:r>
            <a:r>
              <a:rPr lang="en-US" sz="800" dirty="0"/>
              <a:t>: My (no Overall Experience) vs. GT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C024</a:t>
            </a:r>
            <a:r>
              <a:rPr lang="en-US" sz="800" dirty="0"/>
              <a:t>: My (no Food Quality) vs. GT (Food Quality)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dirty="0"/>
              <a:t>C031: My (Delivery Time) vs. GT (no Delivery Time) - 1 difference</a:t>
            </a:r>
          </a:p>
          <a:p>
            <a:pPr lvl="1">
              <a:spcBef>
                <a:spcPts val="200"/>
              </a:spcBef>
            </a:pPr>
            <a:r>
              <a:rPr lang="en-US" sz="800" b="1" dirty="0"/>
              <a:t>C033</a:t>
            </a:r>
            <a:r>
              <a:rPr lang="en-US" sz="800" dirty="0"/>
              <a:t>: My (Delivery Time, no Overall Experience) vs. GT (no Delivery Time, Overall Experience) - 2 differences</a:t>
            </a:r>
          </a:p>
          <a:p>
            <a:pPr lvl="1">
              <a:spcBef>
                <a:spcPts val="200"/>
              </a:spcBef>
            </a:pPr>
            <a:r>
              <a:rPr lang="en-US" sz="800" b="1" dirty="0"/>
              <a:t>C036</a:t>
            </a:r>
            <a:r>
              <a:rPr lang="en-US" sz="800" dirty="0"/>
              <a:t>: My (Overall Experience) vs. GT (no Overall Experience) - 1 difference</a:t>
            </a:r>
            <a:endParaRPr lang="en-US" sz="800" b="1" dirty="0"/>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15</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3739471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E276F895-EEB2-7CB6-7C03-2B2553575A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276E7E76-5F8D-E13C-EF72-4B97146C9E33}"/>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73D8B36-69E5-1A0B-A3DA-6E693DDCCE30}"/>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800" dirty="0"/>
          </a:p>
          <a:p>
            <a:r>
              <a:rPr lang="en-US" sz="1000" b="1" dirty="0"/>
              <a:t>Zero-Shot </a:t>
            </a:r>
            <a:r>
              <a:rPr lang="en-US" sz="1000" b="1" dirty="0" err="1"/>
              <a:t>CoT</a:t>
            </a:r>
            <a:r>
              <a:rPr lang="en-US" sz="1000" b="1" dirty="0"/>
              <a:t> </a:t>
            </a:r>
            <a:r>
              <a:rPr lang="en-US" sz="1000" dirty="0"/>
              <a:t>prompt with temperature=1 performed identically to the previous Zero-Shot prompt runs</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Zero-Shot </a:t>
            </a:r>
            <a:r>
              <a:rPr lang="en-US" sz="1000" dirty="0" err="1"/>
              <a:t>CoT</a:t>
            </a:r>
            <a:r>
              <a:rPr lang="en-US" sz="1000" dirty="0"/>
              <a:t> analysis, consistent with other Zero-Shot attempts, confirms that explicit, refined textual guidelines and few-shot examples are crucial for achieving high alignment with specific annotation logic. </a:t>
            </a:r>
          </a:p>
          <a:p>
            <a:r>
              <a:rPr lang="en-US" sz="1000" dirty="0"/>
              <a:t>Subsequent runs with tighter Temperature settings produced the same results.</a:t>
            </a:r>
          </a:p>
          <a:p>
            <a:r>
              <a:rPr lang="en-US" sz="1000" b="1" dirty="0"/>
              <a:t>Seeing Strange Results – </a:t>
            </a:r>
            <a:r>
              <a:rPr lang="en-US" sz="1000" dirty="0"/>
              <a:t>rerunning same prompt with same input data, temperature and commands does not produce consistent results across runs.</a:t>
            </a:r>
          </a:p>
        </p:txBody>
      </p:sp>
    </p:spTree>
    <p:extLst>
      <p:ext uri="{BB962C8B-B14F-4D97-AF65-F5344CB8AC3E}">
        <p14:creationId xmlns:p14="http://schemas.microsoft.com/office/powerpoint/2010/main" val="94482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9C0F1AC-F093-8D6B-BE5A-918857D08DBB}"/>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69C421C-0FDC-4FD6-5F40-677AE2E4862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6D0069D-3667-8E4E-30CA-C626C6E01981}"/>
              </a:ext>
            </a:extLst>
          </p:cNvPr>
          <p:cNvSpPr>
            <a:spLocks noGrp="1"/>
          </p:cNvSpPr>
          <p:nvPr>
            <p:ph type="body" idx="1"/>
          </p:nvPr>
        </p:nvSpPr>
        <p:spPr>
          <a:xfrm>
            <a:off x="2203230" y="4229831"/>
            <a:ext cx="5126038" cy="572700"/>
          </a:xfrm>
        </p:spPr>
        <p:txBody>
          <a:bodyPr/>
          <a:lstStyle/>
          <a:p>
            <a:pPr marL="133350" indent="0">
              <a:buNone/>
            </a:pPr>
            <a:r>
              <a:rPr lang="en-US" dirty="0"/>
              <a:t>Plot illustrating distribution of </a:t>
            </a:r>
            <a:r>
              <a:rPr lang="en-US" b="1" dirty="0"/>
              <a:t>Categories</a:t>
            </a:r>
          </a:p>
        </p:txBody>
      </p:sp>
      <p:pic>
        <p:nvPicPr>
          <p:cNvPr id="9" name="Picture 8">
            <a:extLst>
              <a:ext uri="{FF2B5EF4-FFF2-40B4-BE49-F238E27FC236}">
                <a16:creationId xmlns:a16="http://schemas.microsoft.com/office/drawing/2014/main" id="{FA892CEE-10D5-F159-6B60-CECFC04B717D}"/>
              </a:ext>
            </a:extLst>
          </p:cNvPr>
          <p:cNvPicPr>
            <a:picLocks noChangeAspect="1"/>
          </p:cNvPicPr>
          <p:nvPr/>
        </p:nvPicPr>
        <p:blipFill>
          <a:blip r:embed="rId3"/>
          <a:stretch>
            <a:fillRect/>
          </a:stretch>
        </p:blipFill>
        <p:spPr>
          <a:xfrm>
            <a:off x="1992293" y="778122"/>
            <a:ext cx="4017515" cy="3246808"/>
          </a:xfrm>
          <a:prstGeom prst="rect">
            <a:avLst/>
          </a:prstGeom>
        </p:spPr>
      </p:pic>
    </p:spTree>
    <p:extLst>
      <p:ext uri="{BB962C8B-B14F-4D97-AF65-F5344CB8AC3E}">
        <p14:creationId xmlns:p14="http://schemas.microsoft.com/office/powerpoint/2010/main" val="4093668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C3B5869-B701-0C7F-BAA9-BECB874EC10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E9B52EDB-47FC-7AA9-D6A6-A3A7A9573B4D}"/>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Original Zero-Shot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466AB79F-3540-0213-58EC-90334798053B}"/>
              </a:ext>
            </a:extLst>
          </p:cNvPr>
          <p:cNvSpPr>
            <a:spLocks noGrp="1"/>
          </p:cNvSpPr>
          <p:nvPr>
            <p:ph type="body" idx="1"/>
          </p:nvPr>
        </p:nvSpPr>
        <p:spPr>
          <a:xfrm>
            <a:off x="1873731" y="4452763"/>
            <a:ext cx="4266322" cy="572700"/>
          </a:xfrm>
        </p:spPr>
        <p:txBody>
          <a:bodyPr/>
          <a:lstStyle/>
          <a:p>
            <a:pPr marL="133350" indent="0">
              <a:buNone/>
            </a:pPr>
            <a:r>
              <a:rPr lang="en-US" dirty="0"/>
              <a:t>Plot illustrating distribution of </a:t>
            </a:r>
            <a:r>
              <a:rPr lang="en-US" b="1" dirty="0"/>
              <a:t>Tags</a:t>
            </a:r>
          </a:p>
        </p:txBody>
      </p:sp>
      <p:pic>
        <p:nvPicPr>
          <p:cNvPr id="9" name="Picture 8">
            <a:extLst>
              <a:ext uri="{FF2B5EF4-FFF2-40B4-BE49-F238E27FC236}">
                <a16:creationId xmlns:a16="http://schemas.microsoft.com/office/drawing/2014/main" id="{F4167500-9BEC-2120-12FA-A1A0A4D38C19}"/>
              </a:ext>
            </a:extLst>
          </p:cNvPr>
          <p:cNvPicPr>
            <a:picLocks noChangeAspect="1"/>
          </p:cNvPicPr>
          <p:nvPr/>
        </p:nvPicPr>
        <p:blipFill>
          <a:blip r:embed="rId3"/>
          <a:stretch>
            <a:fillRect/>
          </a:stretch>
        </p:blipFill>
        <p:spPr>
          <a:xfrm>
            <a:off x="925463" y="594983"/>
            <a:ext cx="6162858" cy="3676528"/>
          </a:xfrm>
          <a:prstGeom prst="rect">
            <a:avLst/>
          </a:prstGeom>
        </p:spPr>
      </p:pic>
    </p:spTree>
    <p:extLst>
      <p:ext uri="{BB962C8B-B14F-4D97-AF65-F5344CB8AC3E}">
        <p14:creationId xmlns:p14="http://schemas.microsoft.com/office/powerpoint/2010/main" val="292347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B3C125FB-DB05-4491-4CE5-AA77544880A9}"/>
            </a:ext>
          </a:extLst>
        </p:cNvPr>
        <p:cNvGrpSpPr/>
        <p:nvPr/>
      </p:nvGrpSpPr>
      <p:grpSpPr>
        <a:xfrm>
          <a:off x="0" y="0"/>
          <a:ext cx="0" cy="0"/>
          <a:chOff x="0" y="0"/>
          <a:chExt cx="0" cy="0"/>
        </a:xfrm>
      </p:grpSpPr>
      <p:sp>
        <p:nvSpPr>
          <p:cNvPr id="163" name="Google Shape;163;p37">
            <a:extLst>
              <a:ext uri="{FF2B5EF4-FFF2-40B4-BE49-F238E27FC236}">
                <a16:creationId xmlns:a16="http://schemas.microsoft.com/office/drawing/2014/main" id="{3638DAF8-7CC7-18B9-302D-B716665A4DA9}"/>
              </a:ext>
            </a:extLst>
          </p:cNvPr>
          <p:cNvSpPr txBox="1">
            <a:spLocks noGrp="1"/>
          </p:cNvSpPr>
          <p:nvPr>
            <p:ph type="title"/>
          </p:nvPr>
        </p:nvSpPr>
        <p:spPr>
          <a:xfrm>
            <a:off x="202550" y="117395"/>
            <a:ext cx="7712700" cy="8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Definitions</a:t>
            </a:r>
            <a:endParaRPr dirty="0">
              <a:solidFill>
                <a:schemeClr val="lt2"/>
              </a:solidFill>
              <a:latin typeface="Century Gothic"/>
              <a:ea typeface="Century Gothic"/>
              <a:cs typeface="Century Gothic"/>
              <a:sym typeface="Century Gothic"/>
            </a:endParaRPr>
          </a:p>
        </p:txBody>
      </p:sp>
      <p:sp>
        <p:nvSpPr>
          <p:cNvPr id="164" name="Google Shape;164;p37">
            <a:extLst>
              <a:ext uri="{FF2B5EF4-FFF2-40B4-BE49-F238E27FC236}">
                <a16:creationId xmlns:a16="http://schemas.microsoft.com/office/drawing/2014/main" id="{8F69A50E-488D-6E8A-4D24-0BB329311C03}"/>
              </a:ext>
            </a:extLst>
          </p:cNvPr>
          <p:cNvSpPr txBox="1">
            <a:spLocks noGrp="1"/>
          </p:cNvSpPr>
          <p:nvPr>
            <p:ph type="body" idx="1"/>
          </p:nvPr>
        </p:nvSpPr>
        <p:spPr>
          <a:xfrm>
            <a:off x="202550" y="522844"/>
            <a:ext cx="8797523" cy="4386039"/>
          </a:xfrm>
          <a:prstGeom prst="rect">
            <a:avLst/>
          </a:prstGeom>
          <a:noFill/>
          <a:ln>
            <a:noFill/>
          </a:ln>
        </p:spPr>
        <p:txBody>
          <a:bodyPr spcFirstLastPara="1" wrap="square" lIns="91425" tIns="91425" rIns="91425" bIns="91425" anchor="t" anchorCtr="0">
            <a:noAutofit/>
          </a:bodyPr>
          <a:lstStyle/>
          <a:p>
            <a:pPr marL="139700" indent="0">
              <a:spcBef>
                <a:spcPts val="1000"/>
              </a:spcBef>
              <a:buClr>
                <a:schemeClr val="dk1"/>
              </a:buClr>
              <a:buSzPts val="1400"/>
              <a:buNone/>
            </a:pPr>
            <a:r>
              <a:rPr lang="en-US" sz="1400" b="1" dirty="0"/>
              <a:t>Zero-Shot Prompt:</a:t>
            </a:r>
          </a:p>
          <a:p>
            <a:pPr marL="425450" indent="-285750">
              <a:spcBef>
                <a:spcPts val="400"/>
              </a:spcBef>
              <a:buClr>
                <a:schemeClr val="dk1"/>
              </a:buClr>
              <a:buSzPts val="1400"/>
            </a:pPr>
            <a:r>
              <a:rPr lang="en-US" sz="1400" dirty="0"/>
              <a:t>Direct instructions with no examples. Model relies on its training to complete the task.</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Few-Shot Prompt:</a:t>
            </a:r>
          </a:p>
          <a:p>
            <a:pPr marL="425450" indent="-285750">
              <a:spcBef>
                <a:spcPts val="400"/>
              </a:spcBef>
              <a:buClr>
                <a:schemeClr val="dk1"/>
              </a:buClr>
              <a:buSzPts val="1400"/>
            </a:pPr>
            <a:r>
              <a:rPr lang="en-US" sz="1400" dirty="0"/>
              <a:t>Instructions with 3-5 labeled examples demonstrating the desired input → output pattern.</a:t>
            </a:r>
          </a:p>
          <a:p>
            <a:pPr marL="139700" indent="0">
              <a:spcBef>
                <a:spcPts val="400"/>
              </a:spcBef>
              <a:buClr>
                <a:schemeClr val="dk1"/>
              </a:buClr>
              <a:buSzPts val="1400"/>
              <a:buNone/>
            </a:pPr>
            <a:endParaRPr lang="en-US" sz="600" b="1" dirty="0"/>
          </a:p>
          <a:p>
            <a:pPr marL="139700" indent="0">
              <a:spcBef>
                <a:spcPts val="400"/>
              </a:spcBef>
              <a:buClr>
                <a:schemeClr val="dk1"/>
              </a:buClr>
              <a:buSzPts val="1400"/>
              <a:buNone/>
            </a:pPr>
            <a:r>
              <a:rPr lang="en-US" sz="1400" b="1" dirty="0"/>
              <a:t>Zero-Shot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include reasoning steps but no examples. The model reasons through the problem step-by-step before producing output.</a:t>
            </a:r>
          </a:p>
          <a:p>
            <a:pPr marL="139700" indent="0">
              <a:buClr>
                <a:schemeClr val="dk1"/>
              </a:buClr>
              <a:buSzPts val="1400"/>
              <a:buNone/>
            </a:pPr>
            <a:endParaRPr lang="en-US" sz="600" b="1" dirty="0"/>
          </a:p>
          <a:p>
            <a:pPr marL="139700" indent="0">
              <a:spcBef>
                <a:spcPts val="400"/>
              </a:spcBef>
              <a:buClr>
                <a:schemeClr val="dk1"/>
              </a:buClr>
              <a:buSzPts val="1400"/>
              <a:buNone/>
            </a:pPr>
            <a:r>
              <a:rPr lang="en-US" sz="1400" b="1" dirty="0"/>
              <a:t>Few-Shot Chain of Thought (</a:t>
            </a:r>
            <a:r>
              <a:rPr lang="en-US" sz="1400" b="1" dirty="0" err="1"/>
              <a:t>CoT</a:t>
            </a:r>
            <a:r>
              <a:rPr lang="en-US" sz="1400" b="1" dirty="0"/>
              <a:t>) Prompt:</a:t>
            </a:r>
          </a:p>
          <a:p>
            <a:pPr marL="425450" indent="-285750">
              <a:spcBef>
                <a:spcPts val="400"/>
              </a:spcBef>
              <a:buClr>
                <a:schemeClr val="dk1"/>
              </a:buClr>
              <a:buSzPts val="1400"/>
            </a:pPr>
            <a:r>
              <a:rPr lang="en-US" sz="1400" dirty="0"/>
              <a:t>Instructions along examples that show both reasoning and output. Model learns the process through the provided examples.</a:t>
            </a:r>
          </a:p>
          <a:p>
            <a:pPr marL="139700" indent="0">
              <a:buClr>
                <a:schemeClr val="dk1"/>
              </a:buClr>
              <a:buSzPts val="1400"/>
              <a:buNone/>
            </a:pPr>
            <a:endParaRPr lang="en-US" sz="600" dirty="0"/>
          </a:p>
          <a:p>
            <a:pPr marL="139700" indent="0">
              <a:spcBef>
                <a:spcPts val="400"/>
              </a:spcBef>
              <a:buClr>
                <a:schemeClr val="dk1"/>
              </a:buClr>
              <a:buSzPts val="1400"/>
              <a:buNone/>
            </a:pPr>
            <a:r>
              <a:rPr lang="en-US" sz="1400" b="1" dirty="0"/>
              <a:t>Ground Truth:</a:t>
            </a:r>
          </a:p>
          <a:p>
            <a:pPr marL="425450" indent="-285750">
              <a:spcBef>
                <a:spcPts val="400"/>
              </a:spcBef>
              <a:buClr>
                <a:schemeClr val="dk1"/>
              </a:buClr>
              <a:buSzPts val="1400"/>
            </a:pPr>
            <a:r>
              <a:rPr lang="en-US" sz="1400" dirty="0"/>
              <a:t>A subset of manually classified reviews (25-36) to serve as the benchmark to measure prompt accuracy.</a:t>
            </a:r>
            <a:endParaRPr lang="en-US" sz="1400" b="1" dirty="0"/>
          </a:p>
          <a:p>
            <a:pPr marL="139700" indent="0">
              <a:spcBef>
                <a:spcPts val="1000"/>
              </a:spcBef>
              <a:buClr>
                <a:schemeClr val="dk1"/>
              </a:buClr>
              <a:buSzPts val="1400"/>
              <a:buNone/>
            </a:pPr>
            <a:endParaRPr lang="en-US" sz="1400" b="1" dirty="0"/>
          </a:p>
          <a:p>
            <a:pPr marL="482600" indent="-342900">
              <a:spcBef>
                <a:spcPts val="1000"/>
              </a:spcBef>
              <a:buClr>
                <a:schemeClr val="dk1"/>
              </a:buClr>
              <a:buSzPts val="1400"/>
              <a:buFont typeface="+mj-lt"/>
              <a:buAutoNum type="arabicPeriod"/>
            </a:pPr>
            <a:endParaRPr lang="en-US" sz="1200" dirty="0"/>
          </a:p>
        </p:txBody>
      </p:sp>
    </p:spTree>
    <p:extLst>
      <p:ext uri="{BB962C8B-B14F-4D97-AF65-F5344CB8AC3E}">
        <p14:creationId xmlns:p14="http://schemas.microsoft.com/office/powerpoint/2010/main" val="1330126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C46CBFF-7186-439E-2BF6-8A12FF2D6A5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673B614-F807-0B3E-CB1D-99ACAE7E326D}"/>
              </a:ext>
            </a:extLst>
          </p:cNvPr>
          <p:cNvSpPr txBox="1">
            <a:spLocks noGrp="1"/>
          </p:cNvSpPr>
          <p:nvPr>
            <p:ph type="title"/>
          </p:nvPr>
        </p:nvSpPr>
        <p:spPr>
          <a:xfrm>
            <a:off x="2571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838F4F8-77AD-C799-9A89-EF773267C5D7}"/>
              </a:ext>
            </a:extLst>
          </p:cNvPr>
          <p:cNvSpPr txBox="1">
            <a:spLocks noGrp="1"/>
          </p:cNvSpPr>
          <p:nvPr>
            <p:ph type="body" idx="1"/>
          </p:nvPr>
        </p:nvSpPr>
        <p:spPr>
          <a:xfrm>
            <a:off x="257100" y="676344"/>
            <a:ext cx="8629800" cy="4040034"/>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a:t>
            </a:r>
            <a:r>
              <a:rPr lang="en-US" sz="1200" b="1" dirty="0" err="1"/>
              <a:t>CoT</a:t>
            </a:r>
            <a:r>
              <a:rPr lang="en-US" sz="1200" b="1" dirty="0"/>
              <a: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b="1" dirty="0"/>
              <a:t>Use Temperature</a:t>
            </a:r>
            <a:r>
              <a:rPr lang="en-US" sz="1000" dirty="0"/>
              <a:t>=0.2</a:t>
            </a:r>
          </a:p>
          <a:p>
            <a:pPr marL="133350" indent="0">
              <a:buNone/>
            </a:pPr>
            <a:r>
              <a:rPr lang="en-US" sz="1000" b="1" dirty="0"/>
              <a:t>REASONING STEPS (follow for each review):</a:t>
            </a:r>
          </a:p>
          <a:p>
            <a:pPr marL="133350" indent="0">
              <a:buNone/>
            </a:pPr>
            <a:r>
              <a:rPr lang="en-US" sz="1000" b="1" dirty="0"/>
              <a:t>     1.</a:t>
            </a:r>
            <a:r>
              <a:rPr lang="en-US" sz="1000" dirty="0"/>
              <a:t> Identify positive aspects mentioned</a:t>
            </a:r>
          </a:p>
          <a:p>
            <a:pPr marL="133350" indent="0">
              <a:buNone/>
            </a:pPr>
            <a:r>
              <a:rPr lang="en-US" sz="1000" b="1" dirty="0"/>
              <a:t>     2.</a:t>
            </a:r>
            <a:r>
              <a:rPr lang="en-US" sz="1000" dirty="0"/>
              <a:t> Identify negative aspects mentioned</a:t>
            </a:r>
          </a:p>
          <a:p>
            <a:pPr marL="133350" indent="0">
              <a:buNone/>
            </a:pPr>
            <a:r>
              <a:rPr lang="en-US" sz="1000" b="1" dirty="0"/>
              <a:t>     3.</a:t>
            </a:r>
            <a:r>
              <a:rPr lang="en-US" sz="1000" dirty="0"/>
              <a:t> Determine which dominates or if balanced</a:t>
            </a:r>
          </a:p>
          <a:p>
            <a:pPr marL="133350" indent="0">
              <a:buNone/>
            </a:pPr>
            <a:r>
              <a:rPr lang="en-US" sz="1000" b="1" dirty="0"/>
              <a:t>     4.</a:t>
            </a:r>
            <a:r>
              <a:rPr lang="en-US" sz="1000" dirty="0"/>
              <a:t> Select applicable tags</a:t>
            </a:r>
          </a:p>
          <a:p>
            <a:pPr marL="133350" indent="0">
              <a:buNone/>
            </a:pPr>
            <a:r>
              <a:rPr lang="en-US" sz="1000" b="1" dirty="0"/>
              <a:t>     5.</a:t>
            </a:r>
            <a:r>
              <a:rPr lang="en-US" sz="1000" dirty="0"/>
              <a:t> Provide classification and output</a:t>
            </a:r>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Customer expresses dissatisfaction, complaints, or intent to not return</a:t>
            </a:r>
          </a:p>
          <a:p>
            <a:pPr marL="133350" lvl="0" indent="0">
              <a:buNone/>
            </a:pPr>
            <a:r>
              <a:rPr lang="en-US" sz="1000" b="1" dirty="0"/>
              <a:t>Neutral</a:t>
            </a:r>
            <a:r>
              <a:rPr lang="en-US" sz="1000" dirty="0"/>
              <a:t>: Mixed feedback or neither clearly positive nor negative</a:t>
            </a:r>
          </a:p>
          <a:p>
            <a:pPr marL="133350" indent="0">
              <a:buNone/>
            </a:pPr>
            <a:r>
              <a:rPr lang="en-US" sz="1000" b="1" dirty="0"/>
              <a:t>TAGS (select ALL applicable from this list ONLY):</a:t>
            </a:r>
            <a:endParaRPr lang="en-US" sz="1000" dirty="0"/>
          </a:p>
          <a:p>
            <a:pPr lvl="0"/>
            <a:r>
              <a:rPr lang="en-US" sz="1000" dirty="0"/>
              <a:t>Delivery Time</a:t>
            </a:r>
          </a:p>
          <a:p>
            <a:pPr lvl="0"/>
            <a:r>
              <a:rPr lang="en-US" sz="1000" dirty="0"/>
              <a:t>Food Quality</a:t>
            </a:r>
          </a:p>
          <a:p>
            <a:pPr lvl="0"/>
            <a:r>
              <a:rPr lang="en-US" sz="1000" dirty="0"/>
              <a:t>Price</a:t>
            </a:r>
          </a:p>
          <a:p>
            <a:pPr lvl="0"/>
            <a:r>
              <a:rPr lang="en-US" sz="1000" dirty="0"/>
              <a:t>Packaging</a:t>
            </a:r>
          </a:p>
          <a:p>
            <a:pPr lvl="0"/>
            <a:r>
              <a:rPr lang="en-US" sz="1000" dirty="0"/>
              <a:t>Overall Experience: only when customer states "experience," "service," or uses general rating language</a:t>
            </a:r>
          </a:p>
          <a:p>
            <a:endParaRPr lang="en-US" sz="400" dirty="0"/>
          </a:p>
        </p:txBody>
      </p:sp>
    </p:spTree>
    <p:extLst>
      <p:ext uri="{BB962C8B-B14F-4D97-AF65-F5344CB8AC3E}">
        <p14:creationId xmlns:p14="http://schemas.microsoft.com/office/powerpoint/2010/main" val="906556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6938440D-A552-EE77-6452-CE5E1BB5C24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A569B06-32A4-99FA-6D87-5589D20B4D4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557DD553-B6F4-5ADF-C0EF-87A7707DB0D8}"/>
              </a:ext>
            </a:extLst>
          </p:cNvPr>
          <p:cNvSpPr txBox="1">
            <a:spLocks noGrp="1"/>
          </p:cNvSpPr>
          <p:nvPr>
            <p:ph type="body" idx="1"/>
          </p:nvPr>
        </p:nvSpPr>
        <p:spPr>
          <a:xfrm>
            <a:off x="257100" y="919555"/>
            <a:ext cx="8629800" cy="3304389"/>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marL="133350" lvl="0" indent="0">
              <a:buNone/>
            </a:pPr>
            <a:r>
              <a:rPr lang="en-US" sz="1000" b="1" dirty="0"/>
              <a:t>   1.</a:t>
            </a:r>
            <a:r>
              <a:rPr lang="en-US" sz="1000" dirty="0"/>
              <a:t> Category: Classify as exactly one of: Positive, Negative, or Neutral</a:t>
            </a:r>
          </a:p>
          <a:p>
            <a:pPr marL="133350" lvl="0" indent="0">
              <a:buNone/>
            </a:pPr>
            <a:r>
              <a:rPr lang="en-US" sz="1000" b="1" dirty="0"/>
              <a:t>   2.</a:t>
            </a:r>
            <a:r>
              <a:rPr lang="en-US" sz="1000" dirty="0"/>
              <a:t> Tags: Select ALL applicable tags from the list above.</a:t>
            </a:r>
          </a:p>
          <a:p>
            <a:pPr marL="133350" lvl="0" indent="0">
              <a:buNone/>
            </a:pPr>
            <a:r>
              <a:rPr lang="en-US" sz="1000" b="1" dirty="0"/>
              <a:t>   3.</a:t>
            </a:r>
            <a:r>
              <a:rPr lang="en-US" sz="1000" dirty="0"/>
              <a:t> </a:t>
            </a:r>
            <a:r>
              <a:rPr lang="en-US" sz="1000" dirty="0" err="1"/>
              <a:t>Suggested_Action</a:t>
            </a:r>
            <a:r>
              <a:rPr lang="en-US" sz="1000" dirty="0"/>
              <a:t>: Provide ONE specific, actionable business recommendation (10 words max)</a:t>
            </a:r>
          </a:p>
          <a:p>
            <a:pPr marL="133350" lvl="0" indent="0">
              <a:buNone/>
            </a:pPr>
            <a:r>
              <a:rPr lang="en-US" sz="1000" b="1" dirty="0"/>
              <a:t>   4.</a:t>
            </a:r>
            <a:r>
              <a:rPr lang="en-US" sz="1000" dirty="0"/>
              <a:t> Confidence: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endParaRPr lang="en-US" sz="1000" dirty="0"/>
          </a:p>
          <a:p>
            <a:endParaRPr lang="en-US" sz="400" dirty="0"/>
          </a:p>
        </p:txBody>
      </p:sp>
    </p:spTree>
    <p:extLst>
      <p:ext uri="{BB962C8B-B14F-4D97-AF65-F5344CB8AC3E}">
        <p14:creationId xmlns:p14="http://schemas.microsoft.com/office/powerpoint/2010/main" val="2271137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18E0C70B-E01C-29C0-0A79-6E7D00F82E9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995F9B99-576A-56A9-C640-99DA10014EE6}"/>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E916E8A-84FF-8367-7EF4-977754E46A87}"/>
              </a:ext>
            </a:extLst>
          </p:cNvPr>
          <p:cNvSpPr txBox="1">
            <a:spLocks noGrp="1"/>
          </p:cNvSpPr>
          <p:nvPr>
            <p:ph type="body" idx="1"/>
          </p:nvPr>
        </p:nvSpPr>
        <p:spPr>
          <a:xfrm>
            <a:off x="257100" y="786352"/>
            <a:ext cx="8629800" cy="3902530"/>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 </a:t>
            </a:r>
            <a:endParaRPr lang="en-US" sz="800" dirty="0"/>
          </a:p>
          <a:p>
            <a:pPr marL="133350" indent="0">
              <a:buNone/>
            </a:pPr>
            <a:r>
              <a:rPr lang="en-US" sz="800" dirty="0"/>
              <a:t>Review: "The food arrived 15 minutes late, which was annoying, but the pad </a:t>
            </a:r>
            <a:r>
              <a:rPr lang="en-US" sz="800" dirty="0" err="1"/>
              <a:t>thai</a:t>
            </a:r>
            <a:r>
              <a:rPr lang="en-US" sz="800" dirty="0"/>
              <a:t> was absolutely delicious and still hot. The driver was also very apologetic.“</a:t>
            </a:r>
          </a:p>
          <a:p>
            <a:pPr marL="133350" indent="0">
              <a:buNone/>
            </a:pP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Pad </a:t>
            </a:r>
            <a:r>
              <a:rPr lang="en-US" sz="800" dirty="0" err="1"/>
              <a:t>thai</a:t>
            </a:r>
            <a:r>
              <a:rPr lang="en-US" sz="800" dirty="0"/>
              <a:t> was absolutely delicious and still hot (Food Quality). Driver was very apologetic (Overall Experience).</a:t>
            </a:r>
          </a:p>
          <a:p>
            <a:pPr marL="361950" lvl="0" indent="-228600">
              <a:buSzPct val="100000"/>
              <a:buFont typeface="+mj-lt"/>
              <a:buAutoNum type="arabicPeriod"/>
            </a:pPr>
            <a:r>
              <a:rPr lang="en-US" sz="800" b="1" dirty="0"/>
              <a:t>Identify negative aspects mentioned:</a:t>
            </a:r>
            <a:r>
              <a:rPr lang="en-US" sz="800" dirty="0"/>
              <a:t> Food arrived 15 minutes late (Delivery Time), which was annoying (Overall Experience).</a:t>
            </a:r>
          </a:p>
          <a:p>
            <a:pPr marL="361950" lvl="0" indent="-228600">
              <a:buSzPct val="100000"/>
              <a:buFont typeface="+mj-lt"/>
              <a:buAutoNum type="arabicPeriod"/>
            </a:pPr>
            <a:r>
              <a:rPr lang="en-US" sz="800" b="1" dirty="0"/>
              <a:t>Determine which dominates or if balanced:</a:t>
            </a:r>
            <a:r>
              <a:rPr lang="en-US" sz="800" dirty="0"/>
              <a:t> Mixed feedback. Delicious hot food balances the late delivery. The annoyance is mitigated by the apology. Balanced.</a:t>
            </a:r>
          </a:p>
          <a:p>
            <a:pPr marL="361950" lvl="0" indent="-228600">
              <a:buSzPct val="100000"/>
              <a:buFont typeface="+mj-lt"/>
              <a:buAutoNum type="arabicPeriod"/>
            </a:pPr>
            <a:r>
              <a:rPr lang="en-US" sz="800" b="1" dirty="0"/>
              <a:t>Select applicable tags:</a:t>
            </a:r>
            <a:r>
              <a:rPr lang="en-US" sz="800" dirty="0"/>
              <a:t> "15 minutes late" -&gt; Delivery Time. "absolutely delicious and still hot" -&gt; Food Quality. "annoying" and "apologetic" contribute to the general impression, so Overall Experience.</a:t>
            </a:r>
          </a:p>
          <a:p>
            <a:pPr marL="361950" lvl="0" indent="-228600">
              <a:buSzPct val="100000"/>
              <a:buFont typeface="+mj-lt"/>
              <a:buAutoNum type="arabicPeriod"/>
            </a:pPr>
            <a:r>
              <a:rPr lang="en-US" sz="800" b="1" dirty="0"/>
              <a:t>Provide classification and output:</a:t>
            </a:r>
            <a:r>
              <a:rPr lang="en-US" sz="800" dirty="0"/>
              <a:t> Based on balanced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p>
          <a:p>
            <a:pPr marL="133350" indent="0">
              <a:buNone/>
            </a:pPr>
            <a:r>
              <a:rPr lang="en-US" sz="800" dirty="0"/>
              <a:t>---</a:t>
            </a:r>
          </a:p>
          <a:p>
            <a:pPr marL="133350" indent="0">
              <a:buNone/>
            </a:pPr>
            <a:r>
              <a:rPr lang="en-US" sz="800" dirty="0"/>
              <a:t>Review: "I ordered the large family meal, and the portion sizes were surprisingly small for the price. The chicken was a bit dry, but the sides were fresh. Overall, it felt like a rip-off."</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Sides were fresh (Food Quality).</a:t>
            </a:r>
          </a:p>
          <a:p>
            <a:pPr marL="361950" lvl="0" indent="-228600">
              <a:buSzPct val="100000"/>
              <a:buFont typeface="+mj-lt"/>
              <a:buAutoNum type="arabicPeriod"/>
            </a:pPr>
            <a:r>
              <a:rPr lang="en-US" sz="800" b="1" dirty="0"/>
              <a:t>Identify negative aspects mentioned:</a:t>
            </a:r>
            <a:r>
              <a:rPr lang="en-US" sz="800" dirty="0"/>
              <a:t> Portion sizes were surprisingly small for the price (Price, Food Quality/Value). Chicken was a bit dry (Food Quality). Felt like a rip-off (Price, Overall Experience).</a:t>
            </a:r>
          </a:p>
          <a:p>
            <a:pPr marL="361950" lvl="0" indent="-228600">
              <a:buSzPct val="100000"/>
              <a:buFont typeface="+mj-lt"/>
              <a:buAutoNum type="arabicPeriod"/>
            </a:pPr>
            <a:r>
              <a:rPr lang="en-US" sz="800" b="1" dirty="0"/>
              <a:t>Determine which dominates or if balanced:</a:t>
            </a:r>
            <a:r>
              <a:rPr lang="en-US" sz="800" dirty="0"/>
              <a:t> Significant negative aspects (price, portion size, dry chicken, rip-off feeling) clearly dominate the single positive (fresh sides).</a:t>
            </a:r>
          </a:p>
          <a:p>
            <a:pPr marL="361950" lvl="0" indent="-228600">
              <a:buSzPct val="100000"/>
              <a:buFont typeface="+mj-lt"/>
              <a:buAutoNum type="arabicPeriod"/>
            </a:pPr>
            <a:r>
              <a:rPr lang="en-US" sz="800" b="1" dirty="0"/>
              <a:t>Select applicable tags:</a:t>
            </a:r>
            <a:r>
              <a:rPr lang="en-US" sz="800" dirty="0"/>
              <a:t> "surprisingly small for the price" and "rip-off" -&gt; Price. "chicken was a bit dry" -&gt; Food Quality. "rip-off"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p>
          <a:p>
            <a:pPr marL="133350" indent="0">
              <a:buNone/>
            </a:pPr>
            <a:r>
              <a:rPr lang="en-US" sz="800" dirty="0"/>
              <a:t>---</a:t>
            </a:r>
          </a:p>
        </p:txBody>
      </p:sp>
    </p:spTree>
    <p:extLst>
      <p:ext uri="{BB962C8B-B14F-4D97-AF65-F5344CB8AC3E}">
        <p14:creationId xmlns:p14="http://schemas.microsoft.com/office/powerpoint/2010/main" val="2846468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DFCCAFD1-2B31-8CBB-EB9A-7F48B2486839}"/>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66741BE-2868-8118-90D9-52C9720173CC}"/>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8FF8A5B1-71A8-B9A7-629F-1B3F4FE3638A}"/>
              </a:ext>
            </a:extLst>
          </p:cNvPr>
          <p:cNvSpPr txBox="1">
            <a:spLocks noGrp="1"/>
          </p:cNvSpPr>
          <p:nvPr>
            <p:ph type="body" idx="1"/>
          </p:nvPr>
        </p:nvSpPr>
        <p:spPr>
          <a:xfrm>
            <a:off x="257100" y="696971"/>
            <a:ext cx="8629800" cy="3833778"/>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"My smoothie spilled all over the bag because the lid wasn't properly sealed. The delivery was fast, but half my order was a sticky mess. Very disappointed."</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Delivery was fast (Delivery Time).</a:t>
            </a:r>
          </a:p>
          <a:p>
            <a:pPr marL="361950" lvl="0" indent="-228600">
              <a:buSzPct val="100000"/>
              <a:buFont typeface="+mj-lt"/>
              <a:buAutoNum type="arabicPeriod"/>
            </a:pPr>
            <a:r>
              <a:rPr lang="en-US" sz="800" b="1" dirty="0"/>
              <a:t>Identify negative aspects mentioned:</a:t>
            </a:r>
            <a:r>
              <a:rPr lang="en-US" sz="800" dirty="0"/>
              <a:t> Smoothie spilled all over the bag (Packaging), lid wasn't properly sealed (Packaging), sticky mess (Packaging), very disappointed (Overall Experience).</a:t>
            </a:r>
          </a:p>
          <a:p>
            <a:pPr marL="361950" lvl="0" indent="-228600">
              <a:buSzPct val="100000"/>
              <a:buFont typeface="+mj-lt"/>
              <a:buAutoNum type="arabicPeriod"/>
            </a:pPr>
            <a:r>
              <a:rPr lang="en-US" sz="800" b="1" dirty="0"/>
              <a:t>Determine which dominates or if balanced:</a:t>
            </a:r>
            <a:r>
              <a:rPr lang="en-US" sz="800" dirty="0"/>
              <a:t> The significant negative impact of spillage and disappointment clearly dominates the fast delivery.</a:t>
            </a:r>
          </a:p>
          <a:p>
            <a:pPr marL="361950" lvl="0" indent="-228600">
              <a:buSzPct val="100000"/>
              <a:buFont typeface="+mj-lt"/>
              <a:buAutoNum type="arabicPeriod"/>
            </a:pPr>
            <a:r>
              <a:rPr lang="en-US" sz="800" b="1" dirty="0"/>
              <a:t>Select applicable tags:</a:t>
            </a:r>
            <a:r>
              <a:rPr lang="en-US" sz="800" dirty="0"/>
              <a:t> "spilled all over the bag", "lid wasn't properly sealed", "sticky mess" -&gt; Packaging. "delivery was fast" -&gt; Delivery Time. "Very disappointed" -&gt; Overall Experience.</a:t>
            </a:r>
          </a:p>
          <a:p>
            <a:pPr marL="361950" lvl="0" indent="-228600">
              <a:buSzPct val="100000"/>
              <a:buFont typeface="+mj-lt"/>
              <a:buAutoNum type="arabicPeriod"/>
            </a:pPr>
            <a:r>
              <a:rPr lang="en-US" sz="800" b="1" dirty="0"/>
              <a:t>Provide classification and output:</a:t>
            </a:r>
            <a:r>
              <a:rPr lang="en-US" sz="800" dirty="0"/>
              <a:t> Based on dominant negative aspects, classify as Negative.</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p>
          <a:p>
            <a:pPr marL="133350" indent="0">
              <a:buNone/>
            </a:pPr>
            <a:r>
              <a:rPr lang="en-US" sz="800" dirty="0"/>
              <a:t>---</a:t>
            </a:r>
          </a:p>
          <a:p>
            <a:pPr marL="133350" indent="0">
              <a:buNone/>
            </a:pPr>
            <a:r>
              <a:rPr lang="en-US" sz="800" dirty="0"/>
              <a:t>Review: "The vegetarian burrito was exactly as described and tasted good. Delivery was on time. It was a perfectly fine meal, nothing to rave about."</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Exactly as described, tasted good (Food Quality). Delivery was on time (Delivery Time).</a:t>
            </a:r>
          </a:p>
          <a:p>
            <a:pPr marL="361950" lvl="0" indent="-228600">
              <a:buSzPct val="100000"/>
              <a:buFont typeface="+mj-lt"/>
              <a:buAutoNum type="arabicPeriod"/>
            </a:pPr>
            <a:r>
              <a:rPr lang="en-US" sz="800" b="1" dirty="0"/>
              <a:t>Identify negative aspects mentioned:</a:t>
            </a:r>
            <a:r>
              <a:rPr lang="en-US" sz="800" dirty="0"/>
              <a:t> Nothing to rave about (Neutral/Slightly negative nuance).</a:t>
            </a:r>
          </a:p>
          <a:p>
            <a:pPr marL="361950" lvl="0" indent="-228600">
              <a:buSzPct val="100000"/>
              <a:buFont typeface="+mj-lt"/>
              <a:buAutoNum type="arabicPeriod"/>
            </a:pPr>
            <a:r>
              <a:rPr lang="en-US" sz="800" b="1" dirty="0"/>
              <a:t>Determine which dominates or if balanced:</a:t>
            </a:r>
            <a:r>
              <a:rPr lang="en-US" sz="800" dirty="0"/>
              <a:t> All aspects are positive or neutral, but without strong enthusiasm. Balanced.</a:t>
            </a:r>
          </a:p>
          <a:p>
            <a:pPr marL="361950" lvl="0" indent="-228600">
              <a:buSzPct val="100000"/>
              <a:buFont typeface="+mj-lt"/>
              <a:buAutoNum type="arabicPeriod"/>
            </a:pPr>
            <a:r>
              <a:rPr lang="en-US" sz="800" b="1" dirty="0"/>
              <a:t>Select applicable tags:</a:t>
            </a:r>
            <a:r>
              <a:rPr lang="en-US" sz="800" dirty="0"/>
              <a:t> "tasted good" -&gt; Food Quality. "Delivery was on time" -&gt; Delivery Time. "perfectly fine meal, nothing to rave about" does not explicitly state "experience" or "service" and is not strong general rating language, so no Overall Experience.</a:t>
            </a:r>
          </a:p>
          <a:p>
            <a:pPr marL="361950" lvl="0" indent="-228600">
              <a:buSzPct val="100000"/>
              <a:buFont typeface="+mj-lt"/>
              <a:buAutoNum type="arabicPeriod"/>
            </a:pPr>
            <a:r>
              <a:rPr lang="en-US" sz="800" b="1" dirty="0"/>
              <a:t>Provide classification and output:</a:t>
            </a:r>
            <a:r>
              <a:rPr lang="en-US" sz="800" dirty="0"/>
              <a:t> Based on balanced, non-enthusiastic aspects, classify as Neutral.</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p>
          <a:p>
            <a:pPr marL="133350" indent="0">
              <a:buNone/>
            </a:pPr>
            <a:r>
              <a:rPr lang="en-US" sz="800" dirty="0"/>
              <a:t>---</a:t>
            </a:r>
          </a:p>
        </p:txBody>
      </p:sp>
    </p:spTree>
    <p:extLst>
      <p:ext uri="{BB962C8B-B14F-4D97-AF65-F5344CB8AC3E}">
        <p14:creationId xmlns:p14="http://schemas.microsoft.com/office/powerpoint/2010/main" val="38188972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FC078E8-D585-92C0-B3BE-AF18BABE8B9D}"/>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FD928B5-65AB-F079-D89F-3858687DA3F8}"/>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Chain of Thought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6E86762E-B90C-5554-4208-53AAE443748B}"/>
              </a:ext>
            </a:extLst>
          </p:cNvPr>
          <p:cNvSpPr txBox="1">
            <a:spLocks noGrp="1"/>
          </p:cNvSpPr>
          <p:nvPr>
            <p:ph type="body" idx="1"/>
          </p:nvPr>
        </p:nvSpPr>
        <p:spPr>
          <a:xfrm>
            <a:off x="257100" y="641968"/>
            <a:ext cx="8629800" cy="2729894"/>
          </a:xfrm>
          <a:prstGeom prst="rect">
            <a:avLst/>
          </a:prstGeom>
          <a:noFill/>
          <a:ln>
            <a:noFill/>
          </a:ln>
        </p:spPr>
        <p:txBody>
          <a:bodyPr spcFirstLastPara="1" wrap="square" lIns="91425" tIns="91425" rIns="91425" bIns="91425" anchor="t" anchorCtr="0">
            <a:noAutofit/>
          </a:bodyPr>
          <a:lstStyle/>
          <a:p>
            <a:pPr marL="133350" indent="0">
              <a:buNone/>
            </a:pPr>
            <a:r>
              <a:rPr lang="en-US" sz="800" dirty="0"/>
              <a:t>Review: "This is my go-to service. The sushi is always fresh, and the drivers are consistently friendly. I've never had a bad experience, which is why I keep coming back."</a:t>
            </a:r>
            <a:br>
              <a:rPr lang="en-US" sz="800" dirty="0"/>
            </a:br>
            <a:r>
              <a:rPr lang="en-US" sz="800" b="1" dirty="0"/>
              <a:t>Reasoning:</a:t>
            </a:r>
            <a:endParaRPr lang="en-US" sz="800" dirty="0"/>
          </a:p>
          <a:p>
            <a:pPr marL="361950" lvl="0" indent="-228600">
              <a:buSzPct val="100000"/>
              <a:buFont typeface="+mj-lt"/>
              <a:buAutoNum type="arabicPeriod"/>
            </a:pPr>
            <a:r>
              <a:rPr lang="en-US" sz="800" b="1" dirty="0"/>
              <a:t>Identify positive aspects mentioned:</a:t>
            </a:r>
            <a:r>
              <a:rPr lang="en-US" sz="800" dirty="0"/>
              <a:t> Go-to service (Overall Experience), sushi is always fresh (Food Quality), drivers are consistently friendly (Delivery Time/Overall Experience), never had a bad experience (Overall Experience), keep coming back (Overall Experience).</a:t>
            </a:r>
          </a:p>
          <a:p>
            <a:pPr marL="361950" lvl="0" indent="-228600">
              <a:buSzPct val="100000"/>
              <a:buFont typeface="+mj-lt"/>
              <a:buAutoNum type="arabicPeriod"/>
            </a:pPr>
            <a:r>
              <a:rPr lang="en-US" sz="800" b="1" dirty="0"/>
              <a:t>Identify negative aspects mentioned:</a:t>
            </a:r>
            <a:r>
              <a:rPr lang="en-US" sz="800" dirty="0"/>
              <a:t> None.</a:t>
            </a:r>
          </a:p>
          <a:p>
            <a:pPr marL="361950" lvl="0" indent="-228600">
              <a:buSzPct val="100000"/>
              <a:buFont typeface="+mj-lt"/>
              <a:buAutoNum type="arabicPeriod"/>
            </a:pPr>
            <a:r>
              <a:rPr lang="en-US" sz="800" b="1" dirty="0"/>
              <a:t>Determine which dominates or if balanced:</a:t>
            </a:r>
            <a:r>
              <a:rPr lang="en-US" sz="800" dirty="0"/>
              <a:t> Overwhelmingly positive sentiment and clear intent to return. Dominant Positive.</a:t>
            </a:r>
          </a:p>
          <a:p>
            <a:pPr marL="361950" lvl="0" indent="-228600">
              <a:buSzPct val="100000"/>
              <a:buFont typeface="+mj-lt"/>
              <a:buAutoNum type="arabicPeriod"/>
            </a:pPr>
            <a:r>
              <a:rPr lang="en-US" sz="800" b="1" dirty="0"/>
              <a:t>Select applicable tags:</a:t>
            </a:r>
            <a:r>
              <a:rPr lang="en-US" sz="800" dirty="0"/>
              <a:t> "always fresh" -&gt; Food Quality. "drivers are consistently friendly" -&gt; Delivery Time. "go-to service", "never had a bad experience", "keep coming back" -&gt; Overall Experience.</a:t>
            </a:r>
          </a:p>
          <a:p>
            <a:pPr marL="361950" lvl="0" indent="-228600">
              <a:buSzPct val="100000"/>
              <a:buFont typeface="+mj-lt"/>
              <a:buAutoNum type="arabicPeriod"/>
            </a:pPr>
            <a:r>
              <a:rPr lang="en-US" sz="800" b="1" dirty="0"/>
              <a:t>Provide classification and output:</a:t>
            </a:r>
            <a:r>
              <a:rPr lang="en-US" sz="800" dirty="0"/>
              <a:t> Based on dominant positive aspects, classify as Positive.</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361950" lvl="0" indent="-228600">
              <a:buSzPct val="100000"/>
              <a:buFont typeface="+mj-lt"/>
              <a:buAutoNum type="arabicPeriod"/>
            </a:pPr>
            <a:endParaRPr lang="en-US" sz="800" dirty="0"/>
          </a:p>
          <a:p>
            <a:pPr marL="361950" lvl="0" indent="-228600">
              <a:buSzPct val="100000"/>
              <a:buFont typeface="+mj-lt"/>
              <a:buAutoNum type="arabicPeriod"/>
            </a:pPr>
            <a:endParaRPr lang="en-US" sz="800" dirty="0"/>
          </a:p>
          <a:p>
            <a:pPr marL="133350" indent="0">
              <a:buSzPct val="100000"/>
              <a:buNone/>
            </a:pPr>
            <a:r>
              <a:rPr lang="en-US" sz="1000" dirty="0"/>
              <a:t>Run above Few-Shot </a:t>
            </a:r>
            <a:r>
              <a:rPr lang="en-US" sz="1000" dirty="0" err="1"/>
              <a:t>CoT</a:t>
            </a:r>
            <a:r>
              <a:rPr lang="en-US" sz="1000" dirty="0"/>
              <a:t> Prompt</a:t>
            </a:r>
            <a:br>
              <a:rPr lang="en-US" sz="1000" dirty="0"/>
            </a:br>
            <a:r>
              <a:rPr lang="en-US" sz="1000" dirty="0"/>
              <a:t>Run numeric comparison against Ground Truth Results</a:t>
            </a:r>
          </a:p>
          <a:p>
            <a:pPr marL="133350" lvl="0" indent="0">
              <a:buSzPct val="100000"/>
              <a:buNone/>
            </a:pPr>
            <a:endParaRPr lang="en-US" sz="800" dirty="0"/>
          </a:p>
        </p:txBody>
      </p:sp>
    </p:spTree>
    <p:extLst>
      <p:ext uri="{BB962C8B-B14F-4D97-AF65-F5344CB8AC3E}">
        <p14:creationId xmlns:p14="http://schemas.microsoft.com/office/powerpoint/2010/main" val="855011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3B10401-A33B-9698-A44B-3007262E1434}"/>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D2F2EB42-E01C-E568-8B63-4C83C222C454}"/>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Few-Shot CoT Prompt Results</a:t>
            </a:r>
            <a:endParaRPr dirty="0">
              <a:solidFill>
                <a:schemeClr val="lt2"/>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12E9E9-9E66-B166-7DBB-F0CA57908FE7}"/>
              </a:ext>
            </a:extLst>
          </p:cNvPr>
          <p:cNvPicPr>
            <a:picLocks noChangeAspect="1"/>
          </p:cNvPicPr>
          <p:nvPr/>
        </p:nvPicPr>
        <p:blipFill>
          <a:blip r:embed="rId3"/>
          <a:stretch>
            <a:fillRect/>
          </a:stretch>
        </p:blipFill>
        <p:spPr>
          <a:xfrm>
            <a:off x="741794" y="436226"/>
            <a:ext cx="7219673" cy="4271048"/>
          </a:xfrm>
          <a:prstGeom prst="rect">
            <a:avLst/>
          </a:prstGeom>
        </p:spPr>
      </p:pic>
    </p:spTree>
    <p:extLst>
      <p:ext uri="{BB962C8B-B14F-4D97-AF65-F5344CB8AC3E}">
        <p14:creationId xmlns:p14="http://schemas.microsoft.com/office/powerpoint/2010/main" val="1033293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0C8310F-8DC7-A762-0E8C-71AE1170A545}"/>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F706CF37-5C05-9D66-E3A4-0002A79009D8}"/>
              </a:ext>
            </a:extLst>
          </p:cNvPr>
          <p:cNvSpPr txBox="1">
            <a:spLocks noGrp="1"/>
          </p:cNvSpPr>
          <p:nvPr>
            <p:ph type="title"/>
          </p:nvPr>
        </p:nvSpPr>
        <p:spPr>
          <a:xfrm>
            <a:off x="202549" y="-1106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0C37D48F-A84C-7CC3-ED5E-3F158F622251}"/>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- 2 differences</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12</a:t>
            </a:r>
          </a:p>
          <a:p>
            <a:pPr marL="133350" indent="0">
              <a:spcBef>
                <a:spcPts val="200"/>
              </a:spcBef>
              <a:buNone/>
            </a:pPr>
            <a:r>
              <a:rPr lang="en-US" sz="1000" b="1" dirty="0"/>
              <a:t>3. Total Rows with at least one difference (Category or Tags):</a:t>
            </a:r>
            <a:r>
              <a:rPr lang="en-US" sz="1000" dirty="0"/>
              <a:t> </a:t>
            </a:r>
            <a:r>
              <a:rPr lang="en-US" sz="1000" b="1" dirty="0"/>
              <a:t>10</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125447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9D0097F-7F63-9740-5A6B-98A204E6B1F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393E0D2E-B46C-CBCE-A05E-4260BC105AA2}"/>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DE51549-5E68-E4D4-5415-C121DAFF0577}"/>
              </a:ext>
            </a:extLst>
          </p:cNvPr>
          <p:cNvSpPr txBox="1">
            <a:spLocks noGrp="1"/>
          </p:cNvSpPr>
          <p:nvPr>
            <p:ph type="body" idx="1"/>
          </p:nvPr>
        </p:nvSpPr>
        <p:spPr>
          <a:xfrm>
            <a:off x="202550" y="621346"/>
            <a:ext cx="8520600"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Few-Shot </a:t>
            </a:r>
            <a:r>
              <a:rPr lang="en-US" sz="1000" dirty="0" err="1"/>
              <a:t>CoT</a:t>
            </a:r>
            <a:r>
              <a:rPr lang="en-US" sz="1000" dirty="0"/>
              <a:t> prompt shows a significant improvement in alignment with the Ground Truth compared to the Zero-Shot </a:t>
            </a:r>
            <a:r>
              <a:rPr lang="en-US" sz="1000" dirty="0" err="1"/>
              <a:t>CoT</a:t>
            </a:r>
            <a:r>
              <a:rPr lang="en-US" sz="1000" dirty="0"/>
              <a:t> attempts.</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compared to 4-6 in Zero-Shot. This is a substantial improvement.</a:t>
            </a:r>
            <a:br>
              <a:rPr lang="en-US" sz="1000" dirty="0"/>
            </a:br>
            <a:r>
              <a:rPr lang="en-US" sz="1000" dirty="0"/>
              <a:t>• </a:t>
            </a:r>
            <a:r>
              <a:rPr lang="en-US" sz="1000" b="1" dirty="0"/>
              <a:t>Tag alignment:</a:t>
            </a:r>
            <a:r>
              <a:rPr lang="en-US" sz="1000" dirty="0"/>
              <a:t> 12 discrepancies compared to 20-24 in Zero-Shot. While still some differences, this is a notable reduction.</a:t>
            </a:r>
            <a:br>
              <a:rPr lang="en-US" sz="1000" dirty="0"/>
            </a:br>
            <a:r>
              <a:rPr lang="en-US" sz="1000" dirty="0"/>
              <a:t>• </a:t>
            </a:r>
            <a:r>
              <a:rPr lang="en-US" sz="1000" b="1" dirty="0"/>
              <a:t>Total rows with differences:</a:t>
            </a:r>
            <a:r>
              <a:rPr lang="en-US" sz="1000" dirty="0"/>
              <a:t> 10 out of 36 rows, a clear improvement from 15-17 rows in Zero-Shot.</a:t>
            </a:r>
          </a:p>
          <a:p>
            <a:pPr marL="133350" indent="0">
              <a:buNone/>
            </a:pPr>
            <a:endParaRPr lang="en-US" sz="1000" dirty="0"/>
          </a:p>
          <a:p>
            <a:pPr marL="133350" indent="0">
              <a:buNone/>
            </a:pPr>
            <a:r>
              <a:rPr lang="en-US" sz="1000" dirty="0"/>
              <a:t>Few-shot examples are important for teaching the model the annotation logic and achieving higher alignment for this task. The examples demonstrate the desired reasoning process and outcomes, allowing the model to better interpret and apply the guidelines, even with the same </a:t>
            </a:r>
            <a:r>
              <a:rPr lang="en-US" sz="1000" b="1" dirty="0" err="1"/>
              <a:t>CoT</a:t>
            </a:r>
            <a:r>
              <a:rPr lang="en-US" sz="1000" dirty="0"/>
              <a:t> structure. They teach the model the exact rules for tagging and classifying, leading to much better results than just giving it instructions.</a:t>
            </a:r>
          </a:p>
          <a:p>
            <a:pPr marL="133350" indent="0">
              <a:buNone/>
            </a:pPr>
            <a:endParaRPr lang="en-US" sz="1800" dirty="0"/>
          </a:p>
        </p:txBody>
      </p:sp>
    </p:spTree>
    <p:extLst>
      <p:ext uri="{BB962C8B-B14F-4D97-AF65-F5344CB8AC3E}">
        <p14:creationId xmlns:p14="http://schemas.microsoft.com/office/powerpoint/2010/main" val="328549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2912A9A-CE36-97BF-30BF-B41E3B8B2C1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F3ACB50-4DEC-D957-6326-08F212282B63}"/>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3FEC583F-653B-42BC-9371-6D83FF04DE04}"/>
              </a:ext>
            </a:extLst>
          </p:cNvPr>
          <p:cNvSpPr>
            <a:spLocks noGrp="1"/>
          </p:cNvSpPr>
          <p:nvPr>
            <p:ph type="body" idx="1"/>
          </p:nvPr>
        </p:nvSpPr>
        <p:spPr>
          <a:xfrm>
            <a:off x="1922445" y="4281521"/>
            <a:ext cx="4071623" cy="572700"/>
          </a:xfrm>
        </p:spPr>
        <p:txBody>
          <a:bodyPr/>
          <a:lstStyle/>
          <a:p>
            <a:pPr marL="133350" indent="0">
              <a:buNone/>
            </a:pPr>
            <a:r>
              <a:rPr lang="en-US" dirty="0"/>
              <a:t>Plot illustrating distribution of </a:t>
            </a:r>
            <a:r>
              <a:rPr lang="en-US" b="1" dirty="0"/>
              <a:t>Categories</a:t>
            </a:r>
          </a:p>
        </p:txBody>
      </p:sp>
      <p:pic>
        <p:nvPicPr>
          <p:cNvPr id="4" name="Picture 3">
            <a:extLst>
              <a:ext uri="{FF2B5EF4-FFF2-40B4-BE49-F238E27FC236}">
                <a16:creationId xmlns:a16="http://schemas.microsoft.com/office/drawing/2014/main" id="{E9A3A657-EEBE-B67D-9CA3-689C09A515C8}"/>
              </a:ext>
            </a:extLst>
          </p:cNvPr>
          <p:cNvPicPr>
            <a:picLocks noChangeAspect="1"/>
          </p:cNvPicPr>
          <p:nvPr/>
        </p:nvPicPr>
        <p:blipFill>
          <a:blip r:embed="rId3"/>
          <a:stretch>
            <a:fillRect/>
          </a:stretch>
        </p:blipFill>
        <p:spPr>
          <a:xfrm>
            <a:off x="1861665" y="859000"/>
            <a:ext cx="4071623" cy="3205493"/>
          </a:xfrm>
          <a:prstGeom prst="rect">
            <a:avLst/>
          </a:prstGeom>
        </p:spPr>
      </p:pic>
    </p:spTree>
    <p:extLst>
      <p:ext uri="{BB962C8B-B14F-4D97-AF65-F5344CB8AC3E}">
        <p14:creationId xmlns:p14="http://schemas.microsoft.com/office/powerpoint/2010/main" val="231289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3299131-6351-8B28-7B51-A91F63F10CA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06178CE-281A-7C7D-BBB6-8025C6BA707B}"/>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E8593DC1-55F1-EB43-D1F0-59EA116B81E1}"/>
              </a:ext>
            </a:extLst>
          </p:cNvPr>
          <p:cNvSpPr>
            <a:spLocks noGrp="1"/>
          </p:cNvSpPr>
          <p:nvPr>
            <p:ph type="body" idx="1"/>
          </p:nvPr>
        </p:nvSpPr>
        <p:spPr>
          <a:xfrm>
            <a:off x="2203740" y="4426783"/>
            <a:ext cx="3688806" cy="572700"/>
          </a:xfrm>
        </p:spPr>
        <p:txBody>
          <a:bodyPr/>
          <a:lstStyle/>
          <a:p>
            <a:pPr marL="133350" indent="0">
              <a:buNone/>
            </a:pPr>
            <a:r>
              <a:rPr lang="en-US" dirty="0"/>
              <a:t>Plot illustrating distribution of </a:t>
            </a:r>
            <a:r>
              <a:rPr lang="en-US" b="1" dirty="0"/>
              <a:t>Tags</a:t>
            </a:r>
          </a:p>
        </p:txBody>
      </p:sp>
      <p:pic>
        <p:nvPicPr>
          <p:cNvPr id="4" name="Picture 3">
            <a:extLst>
              <a:ext uri="{FF2B5EF4-FFF2-40B4-BE49-F238E27FC236}">
                <a16:creationId xmlns:a16="http://schemas.microsoft.com/office/drawing/2014/main" id="{C3DC8136-A44E-DBFA-0073-86AB53BF129D}"/>
              </a:ext>
            </a:extLst>
          </p:cNvPr>
          <p:cNvPicPr>
            <a:picLocks noChangeAspect="1"/>
          </p:cNvPicPr>
          <p:nvPr/>
        </p:nvPicPr>
        <p:blipFill>
          <a:blip r:embed="rId3"/>
          <a:stretch>
            <a:fillRect/>
          </a:stretch>
        </p:blipFill>
        <p:spPr>
          <a:xfrm>
            <a:off x="966714" y="733486"/>
            <a:ext cx="6162858" cy="3676528"/>
          </a:xfrm>
          <a:prstGeom prst="rect">
            <a:avLst/>
          </a:prstGeom>
        </p:spPr>
      </p:pic>
    </p:spTree>
    <p:extLst>
      <p:ext uri="{BB962C8B-B14F-4D97-AF65-F5344CB8AC3E}">
        <p14:creationId xmlns:p14="http://schemas.microsoft.com/office/powerpoint/2010/main" val="227576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656848"/>
            <a:ext cx="8629800" cy="4155784"/>
          </a:xfrm>
        </p:spPr>
        <p:txBody>
          <a:bodyPr/>
          <a:lstStyle/>
          <a:p>
            <a:pPr marL="133350" indent="0">
              <a:buNone/>
            </a:pPr>
            <a:r>
              <a:rPr lang="en-US" b="1" dirty="0"/>
              <a:t>1. Exploratory Data Analysis (EDA)</a:t>
            </a:r>
            <a:endParaRPr lang="en-US" dirty="0"/>
          </a:p>
          <a:p>
            <a:pPr lvl="1">
              <a:spcBef>
                <a:spcPts val="400"/>
              </a:spcBef>
            </a:pPr>
            <a:r>
              <a:rPr lang="en-US" dirty="0"/>
              <a:t>Understand dataset structure and review content</a:t>
            </a:r>
          </a:p>
          <a:p>
            <a:pPr marL="133350" indent="0">
              <a:spcBef>
                <a:spcPts val="600"/>
              </a:spcBef>
              <a:buNone/>
            </a:pPr>
            <a:r>
              <a:rPr lang="en-US" b="1" dirty="0"/>
              <a:t>2. Create Ground Truth</a:t>
            </a:r>
            <a:endParaRPr lang="en-US" dirty="0"/>
          </a:p>
          <a:p>
            <a:pPr lvl="1">
              <a:spcBef>
                <a:spcPts val="400"/>
              </a:spcBef>
            </a:pPr>
            <a:r>
              <a:rPr lang="en-US" dirty="0"/>
              <a:t>Manually classify 25-36 reviews as benchmark for accuracy measurement</a:t>
            </a:r>
          </a:p>
          <a:p>
            <a:pPr marL="133350" indent="0">
              <a:spcBef>
                <a:spcPts val="600"/>
              </a:spcBef>
              <a:buNone/>
            </a:pPr>
            <a:r>
              <a:rPr lang="en-US" b="1" dirty="0"/>
              <a:t>3. Develop Prompt Templates</a:t>
            </a:r>
            <a:endParaRPr lang="en-US" dirty="0"/>
          </a:p>
          <a:p>
            <a:pPr lvl="1">
              <a:spcBef>
                <a:spcPts val="400"/>
              </a:spcBef>
            </a:pPr>
            <a:r>
              <a:rPr lang="en-US" dirty="0"/>
              <a:t>Zero-Shot</a:t>
            </a:r>
          </a:p>
          <a:p>
            <a:pPr lvl="1">
              <a:spcBef>
                <a:spcPts val="400"/>
              </a:spcBef>
            </a:pPr>
            <a:r>
              <a:rPr lang="en-US" dirty="0"/>
              <a:t>Few-Shot</a:t>
            </a:r>
          </a:p>
          <a:p>
            <a:pPr lvl="1">
              <a:spcBef>
                <a:spcPts val="400"/>
              </a:spcBef>
            </a:pPr>
            <a:r>
              <a:rPr lang="en-US" dirty="0"/>
              <a:t>Zero-Shot </a:t>
            </a:r>
            <a:r>
              <a:rPr lang="en-US" dirty="0" err="1"/>
              <a:t>CoT</a:t>
            </a:r>
            <a:endParaRPr lang="en-US" dirty="0"/>
          </a:p>
          <a:p>
            <a:pPr lvl="1">
              <a:spcBef>
                <a:spcPts val="400"/>
              </a:spcBef>
            </a:pPr>
            <a:r>
              <a:rPr lang="en-US" dirty="0"/>
              <a:t>Few-Shot </a:t>
            </a:r>
            <a:r>
              <a:rPr lang="en-US" dirty="0" err="1"/>
              <a:t>CoT</a:t>
            </a:r>
            <a:endParaRPr lang="en-US" dirty="0"/>
          </a:p>
          <a:p>
            <a:pPr marL="133350" indent="0">
              <a:spcBef>
                <a:spcPts val="600"/>
              </a:spcBef>
              <a:buNone/>
            </a:pPr>
            <a:r>
              <a:rPr lang="en-US" b="1" dirty="0"/>
              <a:t>4. Tune Each Prompt Type</a:t>
            </a:r>
            <a:endParaRPr lang="en-US" dirty="0"/>
          </a:p>
          <a:p>
            <a:pPr lvl="1">
              <a:spcBef>
                <a:spcPts val="400"/>
              </a:spcBef>
            </a:pPr>
            <a:r>
              <a:rPr lang="en-US" dirty="0"/>
              <a:t>Test variations (temperature, examples, reasoning detail)</a:t>
            </a:r>
          </a:p>
          <a:p>
            <a:pPr lvl="1">
              <a:spcBef>
                <a:spcPts val="400"/>
              </a:spcBef>
            </a:pPr>
            <a:r>
              <a:rPr lang="en-US" dirty="0"/>
              <a:t>Compare results against Ground Truth</a:t>
            </a:r>
          </a:p>
          <a:p>
            <a:pPr lvl="1">
              <a:spcBef>
                <a:spcPts val="400"/>
              </a:spcBef>
            </a:pPr>
            <a:r>
              <a:rPr lang="en-US" dirty="0"/>
              <a:t>Select best-performing version of each type</a:t>
            </a: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936730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A71F247-D5D2-9B9E-FE97-AC2F1548F99E}"/>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B7E53E99-D23B-FFFB-7252-539B71FB1E59}"/>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Updated Few-Shot CoT Prompt</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2F2757B5-616C-FFCA-7400-815E65476931}"/>
              </a:ext>
            </a:extLst>
          </p:cNvPr>
          <p:cNvSpPr txBox="1">
            <a:spLocks noGrp="1"/>
          </p:cNvSpPr>
          <p:nvPr>
            <p:ph type="body" idx="1"/>
          </p:nvPr>
        </p:nvSpPr>
        <p:spPr>
          <a:xfrm>
            <a:off x="257100" y="696970"/>
            <a:ext cx="8629800" cy="4163788"/>
          </a:xfrm>
          <a:prstGeom prst="rect">
            <a:avLst/>
          </a:prstGeom>
          <a:noFill/>
          <a:ln>
            <a:noFill/>
          </a:ln>
        </p:spPr>
        <p:txBody>
          <a:bodyPr spcFirstLastPara="1" wrap="square" lIns="91425" tIns="91425" rIns="91425" bIns="91425" anchor="t" anchorCtr="0">
            <a:noAutofit/>
          </a:bodyPr>
          <a:lstStyle/>
          <a:p>
            <a:pPr marL="133350" indent="0">
              <a:buNone/>
            </a:pPr>
            <a:r>
              <a:rPr lang="en-US" sz="1200" dirty="0"/>
              <a:t>The preceding Few-Shot </a:t>
            </a:r>
            <a:r>
              <a:rPr lang="en-US" sz="1200" dirty="0" err="1"/>
              <a:t>CoT</a:t>
            </a:r>
            <a:r>
              <a:rPr lang="en-US" sz="1200" dirty="0"/>
              <a:t> prompted was updated to include the following Classification and Tag definitions.</a:t>
            </a:r>
          </a:p>
          <a:p>
            <a:pPr marL="133350" indent="0">
              <a:buNone/>
            </a:pPr>
            <a:r>
              <a:rPr lang="en-US" sz="1200" dirty="0"/>
              <a:t>The result model was run and produced a new set of results, outlined in the following slides.</a:t>
            </a:r>
          </a:p>
          <a:p>
            <a:pPr marL="133350" indent="0">
              <a:buNone/>
            </a:pPr>
            <a:endParaRPr lang="en-US" sz="1000" b="1" dirty="0"/>
          </a:p>
          <a:p>
            <a:pPr marL="133350" indent="0">
              <a:buNone/>
            </a:pPr>
            <a:r>
              <a:rPr lang="en-US" sz="1000" b="1" dirty="0"/>
              <a:t>CLASSIFICATION GUIDELINES:</a:t>
            </a:r>
            <a:endParaRPr lang="en-US" sz="1000" dirty="0"/>
          </a:p>
          <a:p>
            <a:pPr marL="133350" lvl="0" indent="0">
              <a:buNone/>
            </a:pPr>
            <a:r>
              <a:rPr lang="en-US" sz="1000" b="1" dirty="0"/>
              <a:t>Positive</a:t>
            </a:r>
            <a:r>
              <a:rPr lang="en-US" sz="1000" dirty="0"/>
              <a:t>: Customer expresses satisfaction, praise, or intent to return</a:t>
            </a:r>
          </a:p>
          <a:p>
            <a:pPr marL="133350" lvl="0" indent="0">
              <a:buNone/>
            </a:pPr>
            <a:r>
              <a:rPr lang="en-US" sz="1000" b="1" dirty="0"/>
              <a:t>Negative</a:t>
            </a:r>
            <a:r>
              <a:rPr lang="en-US" sz="1000" dirty="0"/>
              <a:t>: </a:t>
            </a:r>
            <a:r>
              <a:rPr lang="en-US" sz="1000" dirty="0">
                <a:highlight>
                  <a:srgbClr val="FFFF00"/>
                </a:highlight>
              </a:rPr>
              <a:t>Customer expresses dissatisfaction, complaints, or intent to not return. If a review contains both positive/neutral and significant negative feedback (e.g., major delays, cold food, wrong order, poor value for money), classify as Negative.</a:t>
            </a:r>
          </a:p>
          <a:p>
            <a:pPr marL="133350" lvl="0" indent="0">
              <a:buNone/>
            </a:pPr>
            <a:r>
              <a:rPr lang="en-US" sz="1000" b="1" dirty="0"/>
              <a:t>Neutral</a:t>
            </a:r>
            <a:r>
              <a:rPr lang="en-US" sz="1000" dirty="0"/>
              <a:t>: </a:t>
            </a:r>
            <a:r>
              <a:rPr lang="en-US" sz="1000" dirty="0">
                <a:highlight>
                  <a:srgbClr val="FFFF00"/>
                </a:highlight>
              </a:rPr>
              <a:t>Mixed feedback where positive and negative aspects are balanced, or neither clearly positive nor negative.</a:t>
            </a:r>
          </a:p>
          <a:p>
            <a:pPr marL="133350" indent="0">
              <a:buNone/>
            </a:pPr>
            <a:r>
              <a:rPr lang="en-US" sz="1000" b="1" dirty="0"/>
              <a:t>TAGS (select ALL applicable from this list ONLY):</a:t>
            </a:r>
            <a:endParaRPr lang="en-US" sz="1000" dirty="0"/>
          </a:p>
          <a:p>
            <a:r>
              <a:rPr lang="en-US" sz="1000" dirty="0"/>
              <a:t>Delivery Time</a:t>
            </a:r>
          </a:p>
          <a:p>
            <a:r>
              <a:rPr lang="en-US" sz="1000" dirty="0">
                <a:highlight>
                  <a:srgbClr val="FFFF00"/>
                </a:highlight>
              </a:rPr>
              <a:t>Food Quality: Includes taste, temperature (if affecting quality), freshness, accuracy of order content (e.g., wrong dish, missing items).</a:t>
            </a:r>
          </a:p>
          <a:p>
            <a:r>
              <a:rPr lang="en-US" sz="1000" dirty="0"/>
              <a:t>Price</a:t>
            </a:r>
          </a:p>
          <a:p>
            <a:r>
              <a:rPr lang="en-US" sz="1000" dirty="0">
                <a:highlight>
                  <a:srgbClr val="FFFF00"/>
                </a:highlight>
              </a:rPr>
              <a:t>Packaging: Includes physical integrity of packaging, spillage, or incorrect items due to packing error.</a:t>
            </a:r>
          </a:p>
          <a:p>
            <a:r>
              <a:rPr lang="en-US" sz="1000" dirty="0">
                <a:highlight>
                  <a:srgbClr val="FFFF00"/>
                </a:highlight>
              </a:rPr>
              <a:t>Overall Experience: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p>
          <a:p>
            <a:endParaRPr lang="en-US" sz="1000" dirty="0">
              <a:highlight>
                <a:srgbClr val="FFFF00"/>
              </a:highlight>
            </a:endParaRPr>
          </a:p>
          <a:p>
            <a:endParaRPr lang="en-US" sz="1000" dirty="0">
              <a:highlight>
                <a:srgbClr val="FFFF00"/>
              </a:highlight>
            </a:endParaRPr>
          </a:p>
          <a:p>
            <a:pPr marL="133350" indent="0">
              <a:buNone/>
            </a:pPr>
            <a:r>
              <a:rPr lang="en-US" sz="1000" dirty="0">
                <a:highlight>
                  <a:srgbClr val="FFFF00"/>
                </a:highlight>
              </a:rPr>
              <a:t>***** </a:t>
            </a:r>
            <a:r>
              <a:rPr lang="en-US" sz="1000" b="1" dirty="0">
                <a:highlight>
                  <a:srgbClr val="FFFF00"/>
                </a:highlight>
              </a:rPr>
              <a:t>Highlighted text</a:t>
            </a:r>
            <a:r>
              <a:rPr lang="en-US" sz="1000" dirty="0">
                <a:highlight>
                  <a:srgbClr val="FFFF00"/>
                </a:highlight>
              </a:rPr>
              <a:t> </a:t>
            </a:r>
            <a:r>
              <a:rPr lang="en-US" sz="1000" dirty="0"/>
              <a:t>indicates differences from </a:t>
            </a:r>
            <a:r>
              <a:rPr lang="en-US" sz="1000" b="1" dirty="0"/>
              <a:t>Original Few-Shot </a:t>
            </a:r>
            <a:r>
              <a:rPr lang="en-US" sz="1000" b="1" dirty="0" err="1"/>
              <a:t>CoT</a:t>
            </a:r>
            <a:r>
              <a:rPr lang="en-US" sz="1000" b="1" dirty="0"/>
              <a:t> Prompt</a:t>
            </a:r>
          </a:p>
          <a:p>
            <a:endParaRPr lang="en-US" sz="400" dirty="0"/>
          </a:p>
        </p:txBody>
      </p:sp>
    </p:spTree>
    <p:extLst>
      <p:ext uri="{BB962C8B-B14F-4D97-AF65-F5344CB8AC3E}">
        <p14:creationId xmlns:p14="http://schemas.microsoft.com/office/powerpoint/2010/main" val="2170115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38B504F-1BCA-A2D0-3C42-A83716FF0673}"/>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A422013F-2EA3-5BD4-A658-2E9033798D4B}"/>
              </a:ext>
            </a:extLst>
          </p:cNvPr>
          <p:cNvSpPr txBox="1">
            <a:spLocks noGrp="1"/>
          </p:cNvSpPr>
          <p:nvPr>
            <p:ph type="title"/>
          </p:nvPr>
        </p:nvSpPr>
        <p:spPr>
          <a:xfrm>
            <a:off x="202550" y="-2010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 Updated Few-Shot CoT Prompt Results</a:t>
            </a:r>
            <a:endParaRPr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3AA9E980-FB1E-5917-5741-D60F1A30671B}"/>
              </a:ext>
            </a:extLst>
          </p:cNvPr>
          <p:cNvPicPr>
            <a:picLocks noChangeAspect="1"/>
          </p:cNvPicPr>
          <p:nvPr/>
        </p:nvPicPr>
        <p:blipFill>
          <a:blip r:embed="rId3"/>
          <a:stretch>
            <a:fillRect/>
          </a:stretch>
        </p:blipFill>
        <p:spPr>
          <a:xfrm>
            <a:off x="734918" y="545450"/>
            <a:ext cx="7219672" cy="4212180"/>
          </a:xfrm>
          <a:prstGeom prst="rect">
            <a:avLst/>
          </a:prstGeom>
        </p:spPr>
      </p:pic>
    </p:spTree>
    <p:extLst>
      <p:ext uri="{BB962C8B-B14F-4D97-AF65-F5344CB8AC3E}">
        <p14:creationId xmlns:p14="http://schemas.microsoft.com/office/powerpoint/2010/main" val="1863596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F68568C-19A0-6178-AAB7-FF27C4CDF49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50A8C82-75EB-EC0C-9130-8D139154CDE3}"/>
              </a:ext>
            </a:extLst>
          </p:cNvPr>
          <p:cNvSpPr txBox="1">
            <a:spLocks noGrp="1"/>
          </p:cNvSpPr>
          <p:nvPr>
            <p:ph type="title"/>
          </p:nvPr>
        </p:nvSpPr>
        <p:spPr>
          <a:xfrm>
            <a:off x="255453" y="95575"/>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5FD3E52-0878-FF26-36A0-64BA4A5F6855}"/>
              </a:ext>
            </a:extLst>
          </p:cNvPr>
          <p:cNvSpPr txBox="1">
            <a:spLocks noGrp="1"/>
          </p:cNvSpPr>
          <p:nvPr>
            <p:ph type="body" idx="1"/>
          </p:nvPr>
        </p:nvSpPr>
        <p:spPr>
          <a:xfrm>
            <a:off x="90056" y="829900"/>
            <a:ext cx="8851395" cy="379022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a:t>
            </a:r>
            <a:r>
              <a:rPr lang="en-US" sz="1200" b="1" dirty="0" err="1"/>
              <a:t>CoT</a:t>
            </a:r>
            <a:r>
              <a:rPr lang="en-US" sz="1200" b="1" dirty="0"/>
              <a:t> Prompt, Original Tags, T=0.2 vs. Ground Truth):</a:t>
            </a:r>
          </a:p>
          <a:p>
            <a:pPr marL="133350" indent="0">
              <a:spcBef>
                <a:spcPts val="200"/>
              </a:spcBef>
              <a:buNone/>
            </a:pPr>
            <a:r>
              <a:rPr lang="en-US" sz="1000" b="1" dirty="0"/>
              <a:t>1. Category Differences (vs. Ground Truth):</a:t>
            </a:r>
          </a:p>
          <a:p>
            <a:pPr marL="774700" lvl="1" indent="-171450">
              <a:spcBef>
                <a:spcPts val="300"/>
              </a:spcBef>
            </a:pPr>
            <a:r>
              <a:rPr lang="en-US" sz="800" b="1" dirty="0"/>
              <a:t>C011</a:t>
            </a:r>
            <a:r>
              <a:rPr lang="en-US" sz="800" dirty="0"/>
              <a:t>: My Positive vs. GT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C002</a:t>
            </a:r>
            <a:r>
              <a:rPr lang="en-US" sz="800" dirty="0"/>
              <a:t>: My (Food Quality, Overall Experience) vs. GT (Packaging, Overall Experience) - 2 differences</a:t>
            </a:r>
          </a:p>
          <a:p>
            <a:pPr lvl="1">
              <a:spcBef>
                <a:spcPts val="200"/>
              </a:spcBef>
            </a:pPr>
            <a:r>
              <a:rPr lang="en-US" sz="800" b="1" dirty="0"/>
              <a:t>C008</a:t>
            </a:r>
            <a:r>
              <a:rPr lang="en-US" sz="800" dirty="0"/>
              <a:t>: My (Delivery Time) vs. GT (no Delivery Time) - 1 difference</a:t>
            </a:r>
          </a:p>
          <a:p>
            <a:pPr lvl="1">
              <a:spcBef>
                <a:spcPts val="200"/>
              </a:spcBef>
            </a:pPr>
            <a:r>
              <a:rPr lang="en-US" sz="800" b="1" dirty="0"/>
              <a:t>C009</a:t>
            </a:r>
            <a:r>
              <a:rPr lang="en-US" sz="800" dirty="0"/>
              <a:t>: My (no Overall Experience) vs. GT (Overall Experience) - 1 difference</a:t>
            </a:r>
          </a:p>
          <a:p>
            <a:pPr lvl="1">
              <a:spcBef>
                <a:spcPts val="200"/>
              </a:spcBef>
            </a:pPr>
            <a:r>
              <a:rPr lang="en-US" sz="800" b="1" dirty="0"/>
              <a:t>C011</a:t>
            </a:r>
            <a:r>
              <a:rPr lang="en-US" sz="800" dirty="0"/>
              <a:t>: My (Delivery Time, no Overall Experience) vs. GT (no Delivery Time, Overall Experience) - 1 difference</a:t>
            </a:r>
          </a:p>
          <a:p>
            <a:pPr lvl="1">
              <a:spcBef>
                <a:spcPts val="200"/>
              </a:spcBef>
            </a:pPr>
            <a:r>
              <a:rPr lang="en-US" sz="800" b="1" dirty="0"/>
              <a:t>C018</a:t>
            </a:r>
            <a:r>
              <a:rPr lang="en-US" sz="800" dirty="0"/>
              <a:t>: My (Delivery Time) vs. GT (no Delivery Time) - 1 difference</a:t>
            </a:r>
          </a:p>
          <a:p>
            <a:pPr lvl="1">
              <a:spcBef>
                <a:spcPts val="200"/>
              </a:spcBef>
            </a:pPr>
            <a:r>
              <a:rPr lang="en-US" sz="800" b="1" dirty="0"/>
              <a:t>C026</a:t>
            </a:r>
            <a:r>
              <a:rPr lang="en-US" sz="800" dirty="0"/>
              <a:t>: My (Food Quality, Overall Experience) vs. GT (Packaging, Overall Experience) - 1 difference</a:t>
            </a:r>
          </a:p>
          <a:p>
            <a:pPr lvl="1">
              <a:spcBef>
                <a:spcPts val="200"/>
              </a:spcBef>
            </a:pPr>
            <a:r>
              <a:rPr lang="en-US" sz="800" b="1" dirty="0"/>
              <a:t>C027</a:t>
            </a:r>
            <a:r>
              <a:rPr lang="en-US" sz="800" dirty="0"/>
              <a:t>: My (Delivery Time) vs. GT (no Delivery Time) - 1 difference</a:t>
            </a:r>
          </a:p>
          <a:p>
            <a:pPr lvl="1">
              <a:spcBef>
                <a:spcPts val="200"/>
              </a:spcBef>
            </a:pPr>
            <a:r>
              <a:rPr lang="en-US" sz="800" b="1" dirty="0"/>
              <a:t>C031</a:t>
            </a:r>
            <a:r>
              <a:rPr lang="en-US" sz="800" dirty="0"/>
              <a:t>: My (Delivery Time) vs. GT (no Delivery Time) - 1 difference</a:t>
            </a:r>
          </a:p>
          <a:p>
            <a:pPr lvl="1">
              <a:spcBef>
                <a:spcPts val="200"/>
              </a:spcBef>
            </a:pPr>
            <a:r>
              <a:rPr lang="en-US" sz="800" b="1" dirty="0"/>
              <a:t>C033</a:t>
            </a:r>
            <a:r>
              <a:rPr lang="en-US" sz="800" dirty="0"/>
              <a:t>: My (Delivery Time, no Overall Experience) vs. GT (no Delivery Time, Overall Experience) - 1 difference</a:t>
            </a:r>
          </a:p>
          <a:p>
            <a:pPr marL="603250" lvl="1" indent="0">
              <a:spcBef>
                <a:spcPts val="200"/>
              </a:spcBef>
              <a:buNone/>
            </a:pPr>
            <a:r>
              <a:rPr lang="en-US" sz="1000" b="1" dirty="0"/>
              <a:t>Total Tags Differences: 10</a:t>
            </a:r>
          </a:p>
          <a:p>
            <a:pPr marL="133350" indent="0">
              <a:spcBef>
                <a:spcPts val="200"/>
              </a:spcBef>
              <a:buNone/>
            </a:pPr>
            <a:r>
              <a:rPr lang="en-US" sz="1000" b="1" dirty="0"/>
              <a:t>3. Total Rows with at least one difference (Category or Tags):</a:t>
            </a:r>
            <a:r>
              <a:rPr lang="en-US" sz="1000" dirty="0"/>
              <a:t> </a:t>
            </a:r>
            <a:r>
              <a:rPr lang="en-US" sz="1000" b="1" dirty="0"/>
              <a:t>9</a:t>
            </a:r>
            <a:r>
              <a:rPr lang="en-US" sz="1000" dirty="0"/>
              <a:t> out of </a:t>
            </a:r>
            <a:r>
              <a:rPr lang="en-US" sz="1000" b="1" dirty="0"/>
              <a:t>36</a:t>
            </a:r>
            <a:r>
              <a:rPr lang="en-US" sz="1000" dirty="0"/>
              <a:t> rows.</a:t>
            </a:r>
          </a:p>
        </p:txBody>
      </p:sp>
    </p:spTree>
    <p:extLst>
      <p:ext uri="{BB962C8B-B14F-4D97-AF65-F5344CB8AC3E}">
        <p14:creationId xmlns:p14="http://schemas.microsoft.com/office/powerpoint/2010/main" val="22203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489E2E93-D763-E8CD-15A9-22034D6C292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8BB27A26-F1CC-8251-61E8-184BA29B4E1D}"/>
              </a:ext>
            </a:extLst>
          </p:cNvPr>
          <p:cNvSpPr txBox="1">
            <a:spLocks noGrp="1"/>
          </p:cNvSpPr>
          <p:nvPr>
            <p:ph type="title"/>
          </p:nvPr>
        </p:nvSpPr>
        <p:spPr>
          <a:xfrm>
            <a:off x="202550" y="11052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F910244-5626-A36F-6AC0-69E7411A5303}"/>
              </a:ext>
            </a:extLst>
          </p:cNvPr>
          <p:cNvSpPr txBox="1">
            <a:spLocks noGrp="1"/>
          </p:cNvSpPr>
          <p:nvPr>
            <p:ph type="body" idx="1"/>
          </p:nvPr>
        </p:nvSpPr>
        <p:spPr>
          <a:xfrm>
            <a:off x="267132" y="1020107"/>
            <a:ext cx="8278727" cy="2781872"/>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Conclusion:</a:t>
            </a:r>
          </a:p>
          <a:p>
            <a:pPr marL="133350" indent="0">
              <a:buNone/>
            </a:pPr>
            <a:endParaRPr lang="en-US" sz="1000" dirty="0"/>
          </a:p>
          <a:p>
            <a:pPr marL="133350" indent="0">
              <a:buNone/>
            </a:pPr>
            <a:r>
              <a:rPr lang="en-US" sz="1000" dirty="0"/>
              <a:t>The updated Few-Shot </a:t>
            </a:r>
            <a:r>
              <a:rPr lang="en-US" sz="1000" dirty="0" err="1"/>
              <a:t>CoT</a:t>
            </a:r>
            <a:r>
              <a:rPr lang="en-US" sz="1000" dirty="0"/>
              <a:t> prompt shows a small improvement when compared against the Ground Truth Results dataset.</a:t>
            </a:r>
          </a:p>
          <a:p>
            <a:pPr marL="133350" indent="0">
              <a:buNone/>
            </a:pPr>
            <a:endParaRPr lang="en-US" sz="1000" dirty="0"/>
          </a:p>
          <a:p>
            <a:pPr marL="133350" indent="0">
              <a:buNone/>
            </a:pPr>
            <a:r>
              <a:rPr lang="en-US" sz="1000" dirty="0"/>
              <a:t>• </a:t>
            </a:r>
            <a:r>
              <a:rPr lang="en-US" sz="1000" b="1" dirty="0"/>
              <a:t>Category alignment:</a:t>
            </a:r>
            <a:r>
              <a:rPr lang="en-US" sz="1000" dirty="0"/>
              <a:t> Only 1 discrepancy (C011) </a:t>
            </a:r>
          </a:p>
          <a:p>
            <a:pPr marL="133350" indent="0">
              <a:buNone/>
            </a:pPr>
            <a:r>
              <a:rPr lang="en-US" sz="1000" dirty="0"/>
              <a:t>• </a:t>
            </a:r>
            <a:r>
              <a:rPr lang="en-US" sz="1000" b="1" dirty="0"/>
              <a:t>Tag alignment:</a:t>
            </a:r>
            <a:r>
              <a:rPr lang="en-US" sz="1000" dirty="0"/>
              <a:t> 10 discrepancies, a minor improvement</a:t>
            </a:r>
          </a:p>
          <a:p>
            <a:pPr marL="133350" indent="0">
              <a:buNone/>
            </a:pPr>
            <a:r>
              <a:rPr lang="en-US" sz="1000" dirty="0"/>
              <a:t>• </a:t>
            </a:r>
            <a:r>
              <a:rPr lang="en-US" sz="1000" b="1" dirty="0"/>
              <a:t>Total rows with differences:</a:t>
            </a:r>
            <a:r>
              <a:rPr lang="en-US" sz="1000" dirty="0"/>
              <a:t> 9 out of 36 rows, again a slight </a:t>
            </a:r>
            <a:r>
              <a:rPr lang="en-US" sz="1000" dirty="0" err="1"/>
              <a:t>improvment</a:t>
            </a:r>
            <a:endParaRPr lang="en-US" sz="1000" dirty="0"/>
          </a:p>
          <a:p>
            <a:pPr marL="133350" indent="0">
              <a:buNone/>
            </a:pPr>
            <a:endParaRPr lang="en-US" sz="1000" dirty="0"/>
          </a:p>
          <a:p>
            <a:pPr marL="133350" indent="0">
              <a:buNone/>
            </a:pPr>
            <a:r>
              <a:rPr lang="en-US" sz="1000" dirty="0"/>
              <a:t>Few-shot examples combined with clearer guidelines significantly improved the model's performance. We saw better tag accuracy and very consistent sentiment categories, proving this approach is more effective.</a:t>
            </a:r>
          </a:p>
        </p:txBody>
      </p:sp>
    </p:spTree>
    <p:extLst>
      <p:ext uri="{BB962C8B-B14F-4D97-AF65-F5344CB8AC3E}">
        <p14:creationId xmlns:p14="http://schemas.microsoft.com/office/powerpoint/2010/main" val="4087276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452637F-F8F4-37B2-2494-DBF98CB22E4A}"/>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1D3AA51F-CA20-B025-4F5A-4F62F8784667}"/>
              </a:ext>
            </a:extLst>
          </p:cNvPr>
          <p:cNvSpPr txBox="1">
            <a:spLocks noGrp="1"/>
          </p:cNvSpPr>
          <p:nvPr>
            <p:ph type="title"/>
          </p:nvPr>
        </p:nvSpPr>
        <p:spPr>
          <a:xfrm>
            <a:off x="202550" y="69272"/>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66E8B574-DCDC-9F73-1B0F-63B9B6A852CD}"/>
              </a:ext>
            </a:extLst>
          </p:cNvPr>
          <p:cNvSpPr>
            <a:spLocks noGrp="1"/>
          </p:cNvSpPr>
          <p:nvPr>
            <p:ph type="body" idx="1"/>
          </p:nvPr>
        </p:nvSpPr>
        <p:spPr>
          <a:xfrm>
            <a:off x="2106977" y="4161079"/>
            <a:ext cx="4288182" cy="572700"/>
          </a:xfrm>
        </p:spPr>
        <p:txBody>
          <a:bodyPr/>
          <a:lstStyle/>
          <a:p>
            <a:pPr marL="133350" indent="0">
              <a:buNone/>
            </a:pPr>
            <a:r>
              <a:rPr lang="en-US" dirty="0"/>
              <a:t>Plot illustrating distribution of </a:t>
            </a:r>
            <a:r>
              <a:rPr lang="en-US" b="1" dirty="0"/>
              <a:t>Categories</a:t>
            </a:r>
          </a:p>
        </p:txBody>
      </p:sp>
      <p:pic>
        <p:nvPicPr>
          <p:cNvPr id="5" name="Picture 4">
            <a:extLst>
              <a:ext uri="{FF2B5EF4-FFF2-40B4-BE49-F238E27FC236}">
                <a16:creationId xmlns:a16="http://schemas.microsoft.com/office/drawing/2014/main" id="{8A51701D-FB66-B6EA-E85A-989DEBAABA14}"/>
              </a:ext>
            </a:extLst>
          </p:cNvPr>
          <p:cNvPicPr>
            <a:picLocks noChangeAspect="1"/>
          </p:cNvPicPr>
          <p:nvPr/>
        </p:nvPicPr>
        <p:blipFill>
          <a:blip r:embed="rId3"/>
          <a:stretch>
            <a:fillRect/>
          </a:stretch>
        </p:blipFill>
        <p:spPr>
          <a:xfrm>
            <a:off x="1827290" y="885347"/>
            <a:ext cx="4288182" cy="3032357"/>
          </a:xfrm>
          <a:prstGeom prst="rect">
            <a:avLst/>
          </a:prstGeom>
        </p:spPr>
      </p:pic>
    </p:spTree>
    <p:extLst>
      <p:ext uri="{BB962C8B-B14F-4D97-AF65-F5344CB8AC3E}">
        <p14:creationId xmlns:p14="http://schemas.microsoft.com/office/powerpoint/2010/main" val="331490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83FD12D5-394E-2B25-C319-1A812B010362}"/>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C6F1D945-F0CB-8401-5D79-CADFCF3FC734}"/>
              </a:ext>
            </a:extLst>
          </p:cNvPr>
          <p:cNvSpPr txBox="1">
            <a:spLocks noGrp="1"/>
          </p:cNvSpPr>
          <p:nvPr>
            <p:ph type="title"/>
          </p:nvPr>
        </p:nvSpPr>
        <p:spPr>
          <a:xfrm>
            <a:off x="202550" y="22283"/>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Updated Few-Shot CoT Prompt Results</a:t>
            </a:r>
            <a:endParaRPr dirty="0">
              <a:solidFill>
                <a:schemeClr val="lt2"/>
              </a:solidFill>
              <a:latin typeface="Century Gothic"/>
              <a:ea typeface="Century Gothic"/>
              <a:cs typeface="Century Gothic"/>
              <a:sym typeface="Century Gothic"/>
            </a:endParaRPr>
          </a:p>
        </p:txBody>
      </p:sp>
      <p:sp>
        <p:nvSpPr>
          <p:cNvPr id="3" name="Text Placeholder 2">
            <a:extLst>
              <a:ext uri="{FF2B5EF4-FFF2-40B4-BE49-F238E27FC236}">
                <a16:creationId xmlns:a16="http://schemas.microsoft.com/office/drawing/2014/main" id="{C0A6F296-FE89-F417-AA07-D59A22696732}"/>
              </a:ext>
            </a:extLst>
          </p:cNvPr>
          <p:cNvSpPr>
            <a:spLocks noGrp="1"/>
          </p:cNvSpPr>
          <p:nvPr>
            <p:ph type="body" idx="1"/>
          </p:nvPr>
        </p:nvSpPr>
        <p:spPr>
          <a:xfrm>
            <a:off x="2110681" y="4399781"/>
            <a:ext cx="3867561" cy="572700"/>
          </a:xfrm>
        </p:spPr>
        <p:txBody>
          <a:bodyPr/>
          <a:lstStyle/>
          <a:p>
            <a:pPr marL="133350" indent="0">
              <a:buNone/>
            </a:pPr>
            <a:r>
              <a:rPr lang="en-US" dirty="0"/>
              <a:t>Plot illustrating distribution of </a:t>
            </a:r>
            <a:r>
              <a:rPr lang="en-US" b="1" dirty="0"/>
              <a:t>Tags</a:t>
            </a:r>
          </a:p>
        </p:txBody>
      </p:sp>
      <p:pic>
        <p:nvPicPr>
          <p:cNvPr id="5" name="Picture 4">
            <a:extLst>
              <a:ext uri="{FF2B5EF4-FFF2-40B4-BE49-F238E27FC236}">
                <a16:creationId xmlns:a16="http://schemas.microsoft.com/office/drawing/2014/main" id="{2D11BD5C-50EF-D7CA-8F98-E22A8128D8D9}"/>
              </a:ext>
            </a:extLst>
          </p:cNvPr>
          <p:cNvPicPr>
            <a:picLocks noChangeAspect="1"/>
          </p:cNvPicPr>
          <p:nvPr/>
        </p:nvPicPr>
        <p:blipFill>
          <a:blip r:embed="rId3"/>
          <a:stretch>
            <a:fillRect/>
          </a:stretch>
        </p:blipFill>
        <p:spPr>
          <a:xfrm>
            <a:off x="1061258" y="840683"/>
            <a:ext cx="5972061" cy="3562705"/>
          </a:xfrm>
          <a:prstGeom prst="rect">
            <a:avLst/>
          </a:prstGeom>
        </p:spPr>
      </p:pic>
    </p:spTree>
    <p:extLst>
      <p:ext uri="{BB962C8B-B14F-4D97-AF65-F5344CB8AC3E}">
        <p14:creationId xmlns:p14="http://schemas.microsoft.com/office/powerpoint/2010/main" val="3266159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15CF16B-36FC-AB5E-E0F0-65823B6CAD3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65EA0EFB-9D25-A908-0D1D-BA3F6693052E}"/>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CoT Prompt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B835997-D5CC-DA1E-895B-BFA56FC7CF3D}"/>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T=0.2 vs. Ground Truth):</a:t>
            </a:r>
          </a:p>
          <a:p>
            <a:pPr marL="133350" indent="0">
              <a:spcBef>
                <a:spcPts val="300"/>
              </a:spcBef>
              <a:buNone/>
            </a:pPr>
            <a:r>
              <a:rPr lang="en-US" sz="1000" b="1" dirty="0"/>
              <a:t>1. Category Differences (vs. Ground Truth):</a:t>
            </a:r>
          </a:p>
          <a:p>
            <a:pPr marL="133350" indent="0">
              <a:buNone/>
            </a:pPr>
            <a:r>
              <a:rPr lang="en-US" sz="1000" b="1" dirty="0"/>
              <a:t>              Total Category Differences: 0</a:t>
            </a:r>
          </a:p>
          <a:p>
            <a:pPr marL="133350" indent="0">
              <a:spcBef>
                <a:spcPts val="400"/>
              </a:spcBef>
              <a:buNone/>
            </a:pPr>
            <a:r>
              <a:rPr lang="en-US" sz="1000" b="1" dirty="0"/>
              <a:t>2. Tags Differences (vs. Ground Truth):</a:t>
            </a:r>
          </a:p>
          <a:p>
            <a:pPr marL="603250" lvl="1" indent="0">
              <a:spcBef>
                <a:spcPts val="200"/>
              </a:spcBef>
              <a:buNone/>
            </a:pPr>
            <a:r>
              <a:rPr lang="en-US" sz="1000" b="1" dirty="0"/>
              <a:t>Total Tags Differences: 10</a:t>
            </a:r>
          </a:p>
          <a:p>
            <a:pPr marL="133350" indent="0">
              <a:spcBef>
                <a:spcPts val="400"/>
              </a:spcBef>
              <a:buNone/>
            </a:pPr>
            <a:r>
              <a:rPr lang="en-US" sz="1000" b="1" dirty="0"/>
              <a:t>3. Total Rows with at least one difference (Category or Tags):</a:t>
            </a:r>
            <a:r>
              <a:rPr lang="en-US" sz="1000" dirty="0"/>
              <a:t> </a:t>
            </a:r>
            <a:r>
              <a:rPr lang="en-US" sz="1000" b="1" dirty="0"/>
              <a:t>8</a:t>
            </a:r>
            <a:r>
              <a:rPr lang="en-US" sz="1000" dirty="0"/>
              <a:t> out of </a:t>
            </a:r>
            <a:r>
              <a:rPr lang="en-US" sz="1000" b="1" dirty="0"/>
              <a:t>36</a:t>
            </a:r>
            <a:r>
              <a:rPr lang="en-US" sz="1000" dirty="0"/>
              <a:t> rows.</a:t>
            </a:r>
          </a:p>
          <a:p>
            <a:pPr marL="133350" indent="0">
              <a:spcBef>
                <a:spcPts val="400"/>
              </a:spcBef>
              <a:buNone/>
            </a:pPr>
            <a:endParaRPr lang="en-US" sz="1000" dirty="0"/>
          </a:p>
          <a:p>
            <a:pPr marL="133350" indent="0">
              <a:spcBef>
                <a:spcPts val="400"/>
              </a:spcBef>
              <a:buNone/>
            </a:pPr>
            <a:r>
              <a:rPr lang="en-US" sz="1200" b="1" dirty="0"/>
              <a:t>Conclusion:</a:t>
            </a:r>
          </a:p>
          <a:p>
            <a:pPr marL="133350" indent="0">
              <a:spcBef>
                <a:spcPts val="400"/>
              </a:spcBef>
              <a:buNone/>
            </a:pPr>
            <a:r>
              <a:rPr lang="en-US" sz="1000" dirty="0"/>
              <a:t>The results for Few-Shot </a:t>
            </a:r>
            <a:r>
              <a:rPr lang="en-US" sz="1000" dirty="0" err="1"/>
              <a:t>CoT</a:t>
            </a:r>
            <a:r>
              <a:rPr lang="en-US" sz="1000" dirty="0"/>
              <a:t> prompt are exactly the same as those for Few-Shot </a:t>
            </a:r>
            <a:r>
              <a:rPr lang="en-US" sz="1000" dirty="0" err="1"/>
              <a:t>CoT</a:t>
            </a:r>
            <a:r>
              <a:rPr lang="en-US" sz="1000" dirty="0"/>
              <a:t>.</a:t>
            </a:r>
          </a:p>
        </p:txBody>
      </p:sp>
    </p:spTree>
    <p:extLst>
      <p:ext uri="{BB962C8B-B14F-4D97-AF65-F5344CB8AC3E}">
        <p14:creationId xmlns:p14="http://schemas.microsoft.com/office/powerpoint/2010/main" val="218858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3A91912-37FC-3C20-E0FC-E85B186CCCF9}"/>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87AA5F34-F42E-F444-6CFA-DAE5C3BC9681}"/>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4C1EE653-8851-CF6E-62C0-4CA823E28535}"/>
              </a:ext>
            </a:extLst>
          </p:cNvPr>
          <p:cNvSpPr txBox="1">
            <a:spLocks noGrp="1"/>
          </p:cNvSpPr>
          <p:nvPr>
            <p:ph type="body" idx="1"/>
          </p:nvPr>
        </p:nvSpPr>
        <p:spPr>
          <a:xfrm>
            <a:off x="147950" y="4023457"/>
            <a:ext cx="8629800" cy="796050"/>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spcBef>
                <a:spcPts val="1000"/>
              </a:spcBef>
              <a:spcAft>
                <a:spcPts val="1000"/>
              </a:spcAft>
              <a:buNone/>
            </a:pPr>
            <a:endParaRPr lang="en-US"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C25261A4-51AC-1649-A8B6-C83607CB8F5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21A029EB-109B-38BB-FF63-7178DA5D6DDD}"/>
              </a:ext>
            </a:extLst>
          </p:cNvPr>
          <p:cNvPicPr>
            <a:picLocks noChangeAspect="1"/>
          </p:cNvPicPr>
          <p:nvPr/>
        </p:nvPicPr>
        <p:blipFill>
          <a:blip r:embed="rId3"/>
          <a:stretch>
            <a:fillRect/>
          </a:stretch>
        </p:blipFill>
        <p:spPr>
          <a:xfrm>
            <a:off x="1173130" y="839203"/>
            <a:ext cx="5337673" cy="3184254"/>
          </a:xfrm>
          <a:prstGeom prst="rect">
            <a:avLst/>
          </a:prstGeom>
        </p:spPr>
      </p:pic>
    </p:spTree>
    <p:extLst>
      <p:ext uri="{BB962C8B-B14F-4D97-AF65-F5344CB8AC3E}">
        <p14:creationId xmlns:p14="http://schemas.microsoft.com/office/powerpoint/2010/main" val="2865155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DAE626-D94D-3CCC-D6B1-251455A15DD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54424D7-03D6-D064-946D-FFC46BB8FF6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DABDFF5-214A-016F-802E-1B3A197A27B1}"/>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B0B8047-6417-3B8A-1077-C90592CB3C52}"/>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960E4E0E-14EC-B162-08F4-10E69D377806}"/>
              </a:ext>
            </a:extLst>
          </p:cNvPr>
          <p:cNvPicPr>
            <a:picLocks noChangeAspect="1"/>
          </p:cNvPicPr>
          <p:nvPr/>
        </p:nvPicPr>
        <p:blipFill>
          <a:blip r:embed="rId3"/>
          <a:stretch>
            <a:fillRect/>
          </a:stretch>
        </p:blipFill>
        <p:spPr>
          <a:xfrm>
            <a:off x="1008311" y="762359"/>
            <a:ext cx="6398605" cy="3175086"/>
          </a:xfrm>
          <a:prstGeom prst="rect">
            <a:avLst/>
          </a:prstGeom>
        </p:spPr>
      </p:pic>
    </p:spTree>
    <p:extLst>
      <p:ext uri="{BB962C8B-B14F-4D97-AF65-F5344CB8AC3E}">
        <p14:creationId xmlns:p14="http://schemas.microsoft.com/office/powerpoint/2010/main" val="2190511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1BDCEA3-319E-203F-0792-93DA08114F5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9803881-D807-14DD-D17B-DBCE722295CF}"/>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D6B2DC45-4894-AFCE-4A4C-729A0DE9A42D}"/>
              </a:ext>
            </a:extLst>
          </p:cNvPr>
          <p:cNvSpPr txBox="1">
            <a:spLocks noGrp="1"/>
          </p:cNvSpPr>
          <p:nvPr>
            <p:ph type="body" idx="1"/>
          </p:nvPr>
        </p:nvSpPr>
        <p:spPr>
          <a:xfrm>
            <a:off x="202550" y="861975"/>
            <a:ext cx="8629800" cy="3840654"/>
          </a:xfrm>
          <a:prstGeom prst="rect">
            <a:avLst/>
          </a:prstGeom>
          <a:noFill/>
          <a:ln>
            <a:noFill/>
          </a:ln>
        </p:spPr>
        <p:txBody>
          <a:bodyPr spcFirstLastPara="1" wrap="square" lIns="91425" tIns="91425" rIns="91425" bIns="91425" anchor="t" anchorCtr="0">
            <a:noAutofit/>
          </a:bodyPr>
          <a:lstStyle/>
          <a:p>
            <a:pPr marL="133350" indent="0">
              <a:buNone/>
            </a:pPr>
            <a:r>
              <a:rPr lang="en-US" sz="1000" dirty="0"/>
              <a:t>The "</a:t>
            </a:r>
            <a:r>
              <a:rPr lang="en-US" sz="1000" b="1" dirty="0"/>
              <a:t>Best Few-Shot Prompt</a:t>
            </a:r>
            <a:r>
              <a:rPr lang="en-US" sz="1000" dirty="0"/>
              <a:t>" achieved perfect accuracy (</a:t>
            </a:r>
            <a:r>
              <a:rPr lang="en-US" sz="1000" b="1" dirty="0"/>
              <a:t>0</a:t>
            </a:r>
            <a:r>
              <a:rPr lang="en-US" sz="1000" dirty="0"/>
              <a:t> discrepancies) in both category and tag classification. The "</a:t>
            </a:r>
            <a:r>
              <a:rPr lang="en-US" sz="1000" b="1" dirty="0"/>
              <a:t>Few-Shot </a:t>
            </a:r>
            <a:r>
              <a:rPr lang="en-US" sz="1000" b="1" dirty="0" err="1"/>
              <a:t>CoT</a:t>
            </a:r>
            <a:r>
              <a:rPr lang="en-US" sz="1000" b="1" dirty="0"/>
              <a:t> Prompt</a:t>
            </a:r>
            <a:r>
              <a:rPr lang="en-US" sz="1000" dirty="0"/>
              <a:t>" was very close, with only </a:t>
            </a:r>
            <a:r>
              <a:rPr lang="en-US" sz="1000" b="1" dirty="0"/>
              <a:t>1</a:t>
            </a:r>
            <a:r>
              <a:rPr lang="en-US" sz="1000" dirty="0"/>
              <a:t> category and </a:t>
            </a:r>
            <a:r>
              <a:rPr lang="en-US" sz="1000" b="1" dirty="0"/>
              <a:t>10</a:t>
            </a:r>
            <a:r>
              <a:rPr lang="en-US" sz="1000" dirty="0"/>
              <a:t> tag discrepancies.</a:t>
            </a:r>
          </a:p>
          <a:p>
            <a:endParaRPr lang="en-US" sz="1000" dirty="0"/>
          </a:p>
          <a:p>
            <a:pPr marL="133350" indent="0">
              <a:buNone/>
            </a:pPr>
            <a:r>
              <a:rPr lang="en-US" sz="1000" dirty="0"/>
              <a:t>I found it surprising that the </a:t>
            </a:r>
            <a:r>
              <a:rPr lang="en-US" sz="1000" b="1" dirty="0"/>
              <a:t>Few-Shot Prompt</a:t>
            </a:r>
            <a:r>
              <a:rPr lang="en-US" sz="1000" dirty="0"/>
              <a:t> would beat out </a:t>
            </a:r>
            <a:r>
              <a:rPr lang="en-US" sz="1000" b="1" dirty="0"/>
              <a:t>Few-Shot </a:t>
            </a:r>
            <a:r>
              <a:rPr lang="en-US" sz="1000" b="1" dirty="0" err="1"/>
              <a:t>CoT</a:t>
            </a:r>
            <a:r>
              <a:rPr lang="en-US" sz="1000" dirty="0"/>
              <a:t> in terms of classification accuracy</a:t>
            </a:r>
          </a:p>
          <a:p>
            <a:pPr marL="133350" indent="0">
              <a:buNone/>
            </a:pPr>
            <a:endParaRPr lang="en-US" sz="1000" dirty="0"/>
          </a:p>
          <a:p>
            <a:pPr marL="133350" indent="0">
              <a:buNone/>
            </a:pPr>
            <a:r>
              <a:rPr lang="en-US" sz="1000" b="1" dirty="0"/>
              <a:t>Possible Reasons for This?</a:t>
            </a:r>
          </a:p>
          <a:p>
            <a:pPr marL="133350" indent="0">
              <a:buNone/>
            </a:pPr>
            <a:endParaRPr lang="en-US" sz="1000" dirty="0"/>
          </a:p>
          <a:p>
            <a:r>
              <a:rPr lang="en-US" sz="1000" b="1" dirty="0"/>
              <a:t>Directness vs. Steps:</a:t>
            </a:r>
            <a:r>
              <a:rPr lang="en-US" sz="1000" dirty="0"/>
              <a:t> The </a:t>
            </a:r>
            <a:r>
              <a:rPr lang="en-US" sz="1000" b="1" dirty="0"/>
              <a:t>Few-Shot Prompt</a:t>
            </a:r>
            <a:r>
              <a:rPr lang="en-US" sz="1000" dirty="0"/>
              <a:t> might have directly learned from examples without extra reasoning steps, leading to flawless results for this specific task.</a:t>
            </a:r>
          </a:p>
          <a:p>
            <a:r>
              <a:rPr lang="en-US" sz="1000" b="1" dirty="0"/>
              <a:t>Subtle Interpretation:</a:t>
            </a:r>
            <a:r>
              <a:rPr lang="en-US" sz="1000" dirty="0"/>
              <a:t> While generally </a:t>
            </a:r>
            <a:r>
              <a:rPr lang="en-US" sz="1000" dirty="0" err="1"/>
              <a:t>CoT</a:t>
            </a:r>
            <a:r>
              <a:rPr lang="en-US" sz="1000" dirty="0"/>
              <a:t> helps, its explicit steps might have caused slight confusion in a few tricker cases compared to the example-driven </a:t>
            </a:r>
            <a:r>
              <a:rPr lang="en-US" sz="1000" b="1" dirty="0"/>
              <a:t>Few-Shot Prompt</a:t>
            </a:r>
            <a:r>
              <a:rPr lang="en-US" sz="1000" dirty="0"/>
              <a:t>.</a:t>
            </a:r>
          </a:p>
          <a:p>
            <a:r>
              <a:rPr lang="en-US" sz="1000" b="1" dirty="0"/>
              <a:t>Task Fit:</a:t>
            </a:r>
            <a:r>
              <a:rPr lang="en-US" sz="1000" dirty="0"/>
              <a:t> For well-defined tasks with good examples, adding </a:t>
            </a:r>
            <a:r>
              <a:rPr lang="en-US" sz="1000" b="1" dirty="0" err="1"/>
              <a:t>CoT</a:t>
            </a:r>
            <a:r>
              <a:rPr lang="en-US" sz="1000" dirty="0"/>
              <a:t> might not always improve accuracy and can sometimes introduce minor deviations.</a:t>
            </a:r>
          </a:p>
          <a:p>
            <a:r>
              <a:rPr lang="en-US" sz="1000" b="1" dirty="0"/>
              <a:t>Sometimes keeping it simpler</a:t>
            </a:r>
            <a:r>
              <a:rPr lang="en-US" sz="1000" dirty="0"/>
              <a:t>, lean and clean outperforms overthought/analyzed/complicated solutions</a:t>
            </a:r>
          </a:p>
          <a:p>
            <a:r>
              <a:rPr lang="en-US" sz="1000" dirty="0"/>
              <a:t>The perfect accuracy is an </a:t>
            </a:r>
            <a:r>
              <a:rPr lang="en-US" sz="1000" b="1" dirty="0"/>
              <a:t>alarm bell </a:t>
            </a:r>
            <a:r>
              <a:rPr lang="en-US" sz="1000" dirty="0"/>
              <a:t>for </a:t>
            </a:r>
            <a:r>
              <a:rPr lang="en-US" sz="1000" dirty="0" err="1"/>
              <a:t>possibleoverfitting</a:t>
            </a:r>
            <a:r>
              <a:rPr lang="en-US" sz="1000" dirty="0"/>
              <a:t>, which might result in worse performance of the Few-Shot Prompt model when applied to the entire dataset.</a:t>
            </a:r>
          </a:p>
          <a:p>
            <a:endParaRPr lang="en-US" sz="1000" dirty="0"/>
          </a:p>
          <a:p>
            <a:pPr marL="133350" indent="0">
              <a:buNone/>
            </a:pPr>
            <a:r>
              <a:rPr lang="en-US" sz="1000" b="1" dirty="0"/>
              <a:t>Next Steps?</a:t>
            </a:r>
          </a:p>
          <a:p>
            <a:r>
              <a:rPr lang="en-US" sz="1000" dirty="0"/>
              <a:t>Run both these “Best Performing” models against the entire dataset and compare the results.</a:t>
            </a:r>
          </a:p>
          <a:p>
            <a:r>
              <a:rPr lang="en-US" sz="1000" dirty="0"/>
              <a:t>Since this is unstructured data with no known/provided target label features, we’ll have to randomly manually select and spot compare some data rows</a:t>
            </a:r>
          </a:p>
        </p:txBody>
      </p:sp>
      <p:sp>
        <p:nvSpPr>
          <p:cNvPr id="183" name="Google Shape;183;p40">
            <a:extLst>
              <a:ext uri="{FF2B5EF4-FFF2-40B4-BE49-F238E27FC236}">
                <a16:creationId xmlns:a16="http://schemas.microsoft.com/office/drawing/2014/main" id="{4F35F4F7-4719-AEC0-FD2C-D58CCA7E6ECA}"/>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extLst>
      <p:ext uri="{BB962C8B-B14F-4D97-AF65-F5344CB8AC3E}">
        <p14:creationId xmlns:p14="http://schemas.microsoft.com/office/powerpoint/2010/main" val="336362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18C-CB33-1BF2-4559-72F26729B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4E69-5ABF-AA6C-F651-880A96CBF330}"/>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Solution Approach</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7F50D607-7F7C-93F7-D6B4-7CBA4612B151}"/>
              </a:ext>
            </a:extLst>
          </p:cNvPr>
          <p:cNvSpPr>
            <a:spLocks noGrp="1"/>
          </p:cNvSpPr>
          <p:nvPr>
            <p:ph type="body" idx="1"/>
          </p:nvPr>
        </p:nvSpPr>
        <p:spPr>
          <a:xfrm>
            <a:off x="202550" y="721896"/>
            <a:ext cx="8629800" cy="4225012"/>
          </a:xfrm>
        </p:spPr>
        <p:txBody>
          <a:bodyPr/>
          <a:lstStyle/>
          <a:p>
            <a:pPr marL="133350" indent="0">
              <a:spcBef>
                <a:spcPts val="600"/>
              </a:spcBef>
              <a:buNone/>
            </a:pPr>
            <a:r>
              <a:rPr lang="en-US" b="1" dirty="0"/>
              <a:t>5. Compare Across Prompt Types</a:t>
            </a:r>
            <a:endParaRPr lang="en-US" dirty="0"/>
          </a:p>
          <a:p>
            <a:pPr lvl="1">
              <a:spcBef>
                <a:spcPts val="400"/>
              </a:spcBef>
            </a:pPr>
            <a:r>
              <a:rPr lang="en-US" dirty="0"/>
              <a:t>Evaluate all 4 optimized prompts</a:t>
            </a:r>
          </a:p>
          <a:p>
            <a:pPr lvl="1">
              <a:spcBef>
                <a:spcPts val="400"/>
              </a:spcBef>
            </a:pPr>
            <a:r>
              <a:rPr lang="en-US" dirty="0"/>
              <a:t>Identify top 2 performers</a:t>
            </a:r>
          </a:p>
          <a:p>
            <a:pPr marL="133350" indent="0">
              <a:spcBef>
                <a:spcPts val="600"/>
              </a:spcBef>
              <a:buNone/>
            </a:pPr>
            <a:r>
              <a:rPr lang="en-US" b="1" dirty="0"/>
              <a:t>6. Full Dataset Analysis</a:t>
            </a:r>
            <a:endParaRPr lang="en-US" dirty="0"/>
          </a:p>
          <a:p>
            <a:pPr lvl="1">
              <a:spcBef>
                <a:spcPts val="400"/>
              </a:spcBef>
            </a:pPr>
            <a:r>
              <a:rPr lang="en-US" dirty="0"/>
              <a:t>Run top 2 prompts on complete dataset (100 reviews)</a:t>
            </a:r>
          </a:p>
          <a:p>
            <a:pPr lvl="1">
              <a:spcBef>
                <a:spcPts val="400"/>
              </a:spcBef>
            </a:pPr>
            <a:r>
              <a:rPr lang="en-US" dirty="0"/>
              <a:t>Analyze sentiment distribution, tag frequency</a:t>
            </a:r>
          </a:p>
          <a:p>
            <a:pPr marL="133350" indent="0">
              <a:spcBef>
                <a:spcPts val="600"/>
              </a:spcBef>
              <a:buNone/>
            </a:pPr>
            <a:r>
              <a:rPr lang="en-US" b="1" dirty="0"/>
              <a:t>7. Business Insights</a:t>
            </a:r>
            <a:endParaRPr lang="en-US" dirty="0"/>
          </a:p>
          <a:p>
            <a:pPr lvl="1">
              <a:spcBef>
                <a:spcPts val="400"/>
              </a:spcBef>
            </a:pPr>
            <a:r>
              <a:rPr lang="en-US" dirty="0"/>
              <a:t>Sentiment by City</a:t>
            </a:r>
          </a:p>
          <a:p>
            <a:pPr lvl="1">
              <a:spcBef>
                <a:spcPts val="400"/>
              </a:spcBef>
            </a:pPr>
            <a:r>
              <a:rPr lang="en-US" dirty="0"/>
              <a:t>Delivery Time patterns by sentiment</a:t>
            </a:r>
          </a:p>
          <a:p>
            <a:pPr lvl="1">
              <a:spcBef>
                <a:spcPts val="400"/>
              </a:spcBef>
            </a:pPr>
            <a:r>
              <a:rPr lang="en-US" dirty="0"/>
              <a:t>Additional cross-analysis</a:t>
            </a:r>
          </a:p>
          <a:p>
            <a:pPr marL="133350" indent="0">
              <a:spcBef>
                <a:spcPts val="600"/>
              </a:spcBef>
              <a:buNone/>
            </a:pPr>
            <a:r>
              <a:rPr lang="en-US" b="1" dirty="0"/>
              <a:t>8. Conclusions &amp; Recommendations</a:t>
            </a:r>
            <a:endParaRPr lang="en-US" dirty="0"/>
          </a:p>
          <a:p>
            <a:pPr lvl="1">
              <a:spcBef>
                <a:spcPts val="400"/>
              </a:spcBef>
            </a:pPr>
            <a:r>
              <a:rPr lang="en-US" dirty="0"/>
              <a:t>Summary of findings</a:t>
            </a:r>
          </a:p>
          <a:p>
            <a:pPr lvl="1">
              <a:spcBef>
                <a:spcPts val="400"/>
              </a:spcBef>
            </a:pPr>
            <a:r>
              <a:rPr lang="en-US" dirty="0"/>
              <a:t>Suggested business actions</a:t>
            </a:r>
          </a:p>
          <a:p>
            <a:pPr marL="133350" indent="0">
              <a:buNone/>
            </a:pPr>
            <a:endParaRPr lang="en-US" b="1" dirty="0"/>
          </a:p>
          <a:p>
            <a:pPr marL="133350" indent="0">
              <a:buNone/>
            </a:pPr>
            <a:endParaRPr lang="en-US" b="1" dirty="0"/>
          </a:p>
          <a:p>
            <a:endParaRPr lang="en-US" sz="1100" b="1" dirty="0"/>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B7BB8B30-1FF6-037F-DB06-968448EA4B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40651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89A84C86-127D-D14F-3AD8-F2A2E1AE588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94D069A-6D86-1D6C-1EE5-FC4320DE3EBE}"/>
              </a:ext>
            </a:extLst>
          </p:cNvPr>
          <p:cNvSpPr txBox="1">
            <a:spLocks noGrp="1"/>
          </p:cNvSpPr>
          <p:nvPr>
            <p:ph type="title"/>
          </p:nvPr>
        </p:nvSpPr>
        <p:spPr>
          <a:xfrm>
            <a:off x="257150" y="8302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Best Performing 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BEA97B6-05CF-7157-B217-CD67DDF2FED8}"/>
              </a:ext>
            </a:extLst>
          </p:cNvPr>
          <p:cNvSpPr txBox="1">
            <a:spLocks noGrp="1"/>
          </p:cNvSpPr>
          <p:nvPr>
            <p:ph type="body" idx="1"/>
          </p:nvPr>
        </p:nvSpPr>
        <p:spPr>
          <a:xfrm>
            <a:off x="202550" y="4023456"/>
            <a:ext cx="8629800" cy="915688"/>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Category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 The models have a very similar </a:t>
            </a:r>
            <a:r>
              <a:rPr lang="en-US" sz="1400" b="1" dirty="0"/>
              <a:t>Category</a:t>
            </a:r>
            <a:r>
              <a:rPr lang="en-US" sz="1400" dirty="0"/>
              <a:t> frequency distribution.</a:t>
            </a:r>
            <a:endParaRPr sz="1400" dirty="0">
              <a:solidFill>
                <a:schemeClr val="dk1"/>
              </a:solidFill>
              <a:latin typeface="Century Gothic"/>
              <a:ea typeface="Century Gothic"/>
              <a:cs typeface="Century Gothic"/>
              <a:sym typeface="Century Gothic"/>
            </a:endParaRPr>
          </a:p>
        </p:txBody>
      </p:sp>
      <p:pic>
        <p:nvPicPr>
          <p:cNvPr id="8" name="Picture 7">
            <a:extLst>
              <a:ext uri="{FF2B5EF4-FFF2-40B4-BE49-F238E27FC236}">
                <a16:creationId xmlns:a16="http://schemas.microsoft.com/office/drawing/2014/main" id="{295E066C-019A-91A7-12BF-66382CB98D9E}"/>
              </a:ext>
            </a:extLst>
          </p:cNvPr>
          <p:cNvPicPr>
            <a:picLocks noChangeAspect="1"/>
          </p:cNvPicPr>
          <p:nvPr/>
        </p:nvPicPr>
        <p:blipFill>
          <a:blip r:embed="rId3"/>
          <a:stretch>
            <a:fillRect/>
          </a:stretch>
        </p:blipFill>
        <p:spPr>
          <a:xfrm>
            <a:off x="1365951" y="655723"/>
            <a:ext cx="5645234" cy="3367733"/>
          </a:xfrm>
          <a:prstGeom prst="rect">
            <a:avLst/>
          </a:prstGeom>
        </p:spPr>
      </p:pic>
    </p:spTree>
    <p:extLst>
      <p:ext uri="{BB962C8B-B14F-4D97-AF65-F5344CB8AC3E}">
        <p14:creationId xmlns:p14="http://schemas.microsoft.com/office/powerpoint/2010/main" val="2394107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35F959D8-37D5-03BC-D2BB-E94FA01F6050}"/>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E59542D-E4D9-9EED-8F87-384385AF6C03}"/>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Comparison (Full Dataset)</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E9D0F606-3E1A-2777-44CE-EEA926B388B7}"/>
              </a:ext>
            </a:extLst>
          </p:cNvPr>
          <p:cNvSpPr txBox="1">
            <a:spLocks noGrp="1"/>
          </p:cNvSpPr>
          <p:nvPr>
            <p:ph type="body" idx="1"/>
          </p:nvPr>
        </p:nvSpPr>
        <p:spPr>
          <a:xfrm>
            <a:off x="257100" y="4004291"/>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400" dirty="0"/>
              <a:t>Plot comparing distribution of </a:t>
            </a:r>
            <a:r>
              <a:rPr lang="en-US" sz="1400" b="1" dirty="0"/>
              <a:t>Tags </a:t>
            </a:r>
            <a:r>
              <a:rPr lang="en-US" sz="1400" dirty="0"/>
              <a:t>for best </a:t>
            </a:r>
            <a:r>
              <a:rPr lang="en-US" sz="1400" b="1" dirty="0"/>
              <a:t>Few-Shot</a:t>
            </a:r>
            <a:r>
              <a:rPr lang="en-US" sz="1400" dirty="0"/>
              <a:t> and </a:t>
            </a:r>
            <a:r>
              <a:rPr lang="en-US" sz="1400" b="1" dirty="0"/>
              <a:t>Few-Shot </a:t>
            </a:r>
            <a:r>
              <a:rPr lang="en-US" sz="1400" b="1" dirty="0" err="1"/>
              <a:t>CoT</a:t>
            </a:r>
            <a:r>
              <a:rPr lang="en-US" sz="1400" b="1" dirty="0"/>
              <a:t> </a:t>
            </a:r>
            <a:r>
              <a:rPr lang="en-US" sz="1400" dirty="0"/>
              <a:t>prompts. The models have exactly the same </a:t>
            </a:r>
            <a:r>
              <a:rPr lang="en-US" sz="1400" b="1" dirty="0"/>
              <a:t>Tag </a:t>
            </a:r>
            <a:r>
              <a:rPr lang="en-US" sz="1400" dirty="0"/>
              <a:t>frequency distribution.</a:t>
            </a:r>
            <a:endParaRPr lang="en-US" sz="1400" b="1" dirty="0"/>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31596C12-6962-D297-801D-074FAF3B6AC3}"/>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C2930222-4EB3-212F-2A78-4E1496A18343}"/>
              </a:ext>
            </a:extLst>
          </p:cNvPr>
          <p:cNvPicPr>
            <a:picLocks noChangeAspect="1"/>
          </p:cNvPicPr>
          <p:nvPr/>
        </p:nvPicPr>
        <p:blipFill>
          <a:blip r:embed="rId3"/>
          <a:stretch>
            <a:fillRect/>
          </a:stretch>
        </p:blipFill>
        <p:spPr>
          <a:xfrm>
            <a:off x="1115290" y="770556"/>
            <a:ext cx="6618271" cy="3249457"/>
          </a:xfrm>
          <a:prstGeom prst="rect">
            <a:avLst/>
          </a:prstGeom>
        </p:spPr>
      </p:pic>
    </p:spTree>
    <p:extLst>
      <p:ext uri="{BB962C8B-B14F-4D97-AF65-F5344CB8AC3E}">
        <p14:creationId xmlns:p14="http://schemas.microsoft.com/office/powerpoint/2010/main" val="272755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41B456CF-F438-227C-1994-7EAFA2C87BFA}"/>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78FDDB0-B32A-EFF4-C2D5-F36480AE4AD6}"/>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7EDAA18-547A-7931-6917-D2F889D5DBC8}"/>
              </a:ext>
            </a:extLst>
          </p:cNvPr>
          <p:cNvSpPr txBox="1">
            <a:spLocks noGrp="1"/>
          </p:cNvSpPr>
          <p:nvPr>
            <p:ph type="body" idx="1"/>
          </p:nvPr>
        </p:nvSpPr>
        <p:spPr>
          <a:xfrm>
            <a:off x="1479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agree on 99 out of 100 classifications, with only 1 review classified differently (</a:t>
            </a:r>
            <a:r>
              <a:rPr lang="en-US" sz="1200" b="1" dirty="0"/>
              <a:t>Few-Shot</a:t>
            </a:r>
            <a:r>
              <a:rPr lang="en-US" sz="1200" dirty="0"/>
              <a:t>: Neutral, </a:t>
            </a:r>
            <a:r>
              <a:rPr lang="en-US" sz="1200" b="1" dirty="0" err="1"/>
              <a:t>CoT</a:t>
            </a:r>
            <a:r>
              <a:rPr lang="en-US" sz="1200" dirty="0"/>
              <a:t>: Positive). This indicates both methods perform nearly identically on this dataset.</a:t>
            </a:r>
            <a:endParaRPr sz="1200" dirty="0">
              <a:solidFill>
                <a:schemeClr val="dk1"/>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B2FA1629-E224-A880-8BF5-EF9E8834A769}"/>
              </a:ext>
            </a:extLst>
          </p:cNvPr>
          <p:cNvPicPr>
            <a:picLocks noChangeAspect="1"/>
          </p:cNvPicPr>
          <p:nvPr/>
        </p:nvPicPr>
        <p:blipFill>
          <a:blip r:embed="rId3"/>
          <a:stretch>
            <a:fillRect/>
          </a:stretch>
        </p:blipFill>
        <p:spPr>
          <a:xfrm>
            <a:off x="1668714" y="808583"/>
            <a:ext cx="5018537" cy="3211429"/>
          </a:xfrm>
          <a:prstGeom prst="rect">
            <a:avLst/>
          </a:prstGeom>
        </p:spPr>
      </p:pic>
    </p:spTree>
    <p:extLst>
      <p:ext uri="{BB962C8B-B14F-4D97-AF65-F5344CB8AC3E}">
        <p14:creationId xmlns:p14="http://schemas.microsoft.com/office/powerpoint/2010/main" val="3932198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7F3E299-5582-4F90-EC0A-B1C89D887F05}"/>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782B1B81-55D8-FC4D-2985-2268B7CB368F}"/>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66E000F2-3C4D-686F-1C5A-D382D48CFA59}"/>
              </a:ext>
            </a:extLst>
          </p:cNvPr>
          <p:cNvSpPr txBox="1">
            <a:spLocks noGrp="1"/>
          </p:cNvSpPr>
          <p:nvPr>
            <p:ph type="body" idx="1"/>
          </p:nvPr>
        </p:nvSpPr>
        <p:spPr>
          <a:xfrm>
            <a:off x="257150" y="4023457"/>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show the same pattern: negative reviews have significantly longer delivery times (median ~78 min), while positive reviews have the shortest (median ~30 min). This confirms that delivery time is a strong driver of customer sentiment, and both prompts capture this relationship consistently.</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74E8EFF8-700C-6681-3E1F-A36E2DA5FAA5}"/>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531797AA-B8EE-62F3-8140-FE6DBC3F8AD3}"/>
              </a:ext>
            </a:extLst>
          </p:cNvPr>
          <p:cNvPicPr>
            <a:picLocks noChangeAspect="1"/>
          </p:cNvPicPr>
          <p:nvPr/>
        </p:nvPicPr>
        <p:blipFill>
          <a:blip r:embed="rId3"/>
          <a:stretch>
            <a:fillRect/>
          </a:stretch>
        </p:blipFill>
        <p:spPr>
          <a:xfrm>
            <a:off x="547254" y="818816"/>
            <a:ext cx="7184726" cy="3062173"/>
          </a:xfrm>
          <a:prstGeom prst="rect">
            <a:avLst/>
          </a:prstGeom>
        </p:spPr>
      </p:pic>
    </p:spTree>
    <p:extLst>
      <p:ext uri="{BB962C8B-B14F-4D97-AF65-F5344CB8AC3E}">
        <p14:creationId xmlns:p14="http://schemas.microsoft.com/office/powerpoint/2010/main" val="976962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564D3FD6-B44C-2EA9-4712-71888ECE5804}"/>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F650B50C-27C1-2BF8-51AB-8FC5F8DA6617}"/>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Category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BE046886-E060-A33B-4BCD-93B2176B454F}"/>
              </a:ext>
            </a:extLst>
          </p:cNvPr>
          <p:cNvSpPr txBox="1">
            <a:spLocks noGrp="1"/>
          </p:cNvSpPr>
          <p:nvPr>
            <p:ph type="body" idx="1"/>
          </p:nvPr>
        </p:nvSpPr>
        <p:spPr>
          <a:xfrm>
            <a:off x="202550" y="3857678"/>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Tag assignment in both plot times is almost identical, with Delivery Time, Food Quality, and Overall Experience being the most common across all sentiment categories. Price and Packaging are rarely tagged, suggesting these factors are mentioned infrequently in customer reviews.</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4FB4EDCD-6AAF-FBB5-5593-44ECE298B5B6}"/>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3" name="Picture 2">
            <a:extLst>
              <a:ext uri="{FF2B5EF4-FFF2-40B4-BE49-F238E27FC236}">
                <a16:creationId xmlns:a16="http://schemas.microsoft.com/office/drawing/2014/main" id="{FF020722-F7E1-879B-A8C7-6849DA4BBED4}"/>
              </a:ext>
            </a:extLst>
          </p:cNvPr>
          <p:cNvPicPr>
            <a:picLocks noChangeAspect="1"/>
          </p:cNvPicPr>
          <p:nvPr/>
        </p:nvPicPr>
        <p:blipFill>
          <a:blip r:embed="rId3"/>
          <a:stretch>
            <a:fillRect/>
          </a:stretch>
        </p:blipFill>
        <p:spPr>
          <a:xfrm>
            <a:off x="400161" y="830235"/>
            <a:ext cx="8084127" cy="3011833"/>
          </a:xfrm>
          <a:prstGeom prst="rect">
            <a:avLst/>
          </a:prstGeom>
        </p:spPr>
      </p:pic>
    </p:spTree>
    <p:extLst>
      <p:ext uri="{BB962C8B-B14F-4D97-AF65-F5344CB8AC3E}">
        <p14:creationId xmlns:p14="http://schemas.microsoft.com/office/powerpoint/2010/main" val="350599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FD371055-E104-9BB8-7787-14204E684603}"/>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E162D62F-E269-21B7-4954-08FF3B8AB4CA}"/>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Tags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3DCD13E-DA7B-778D-304C-8629BAB9FC61}"/>
              </a:ext>
            </a:extLst>
          </p:cNvPr>
          <p:cNvSpPr txBox="1">
            <a:spLocks noGrp="1"/>
          </p:cNvSpPr>
          <p:nvPr>
            <p:ph type="body" idx="1"/>
          </p:nvPr>
        </p:nvSpPr>
        <p:spPr>
          <a:xfrm>
            <a:off x="367915" y="4058589"/>
            <a:ext cx="8198528" cy="77542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 types agree 100% on tag assignments across all five categories. This indicates that </a:t>
            </a:r>
            <a:r>
              <a:rPr lang="en-US" sz="1200" b="1" dirty="0"/>
              <a:t>Few-Shot</a:t>
            </a:r>
            <a:r>
              <a:rPr lang="en-US" sz="1200" dirty="0"/>
              <a:t> and </a:t>
            </a:r>
            <a:r>
              <a:rPr lang="en-US" sz="1200" b="1" dirty="0" err="1"/>
              <a:t>CoT</a:t>
            </a:r>
            <a:r>
              <a:rPr lang="en-US" sz="1200" dirty="0"/>
              <a:t> prompts identify the same themes in customer reviews with no variation.</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4A849185-7A26-E696-DED0-3489A983BC48}"/>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A1528F37-EC0E-9A5E-8AC4-998DFFCF9CC4}"/>
              </a:ext>
            </a:extLst>
          </p:cNvPr>
          <p:cNvPicPr>
            <a:picLocks noChangeAspect="1"/>
          </p:cNvPicPr>
          <p:nvPr/>
        </p:nvPicPr>
        <p:blipFill>
          <a:blip r:embed="rId3"/>
          <a:stretch>
            <a:fillRect/>
          </a:stretch>
        </p:blipFill>
        <p:spPr>
          <a:xfrm>
            <a:off x="1422315" y="796152"/>
            <a:ext cx="6089729" cy="3331187"/>
          </a:xfrm>
          <a:prstGeom prst="rect">
            <a:avLst/>
          </a:prstGeom>
        </p:spPr>
      </p:pic>
    </p:spTree>
    <p:extLst>
      <p:ext uri="{BB962C8B-B14F-4D97-AF65-F5344CB8AC3E}">
        <p14:creationId xmlns:p14="http://schemas.microsoft.com/office/powerpoint/2010/main" val="4029907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6F3BD908-EC37-79F8-7F91-4034F051628E}"/>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0CE24343-8726-FF8C-991E-911FDADCF9F9}"/>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Best Performing Models – Tags Comparison</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0B4E4779-F4B0-64F9-1800-6A3EB70167CB}"/>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Both prompts show the same delivery time patterns across all tags. Packaging has the widest spread of delivery times, while Price was tagged in only a single review—indicating these factors are rarely the focus of customer feedback compared to Delivery Time, Food Quality, and Overall Experience.</a:t>
            </a:r>
            <a:endParaRPr sz="1200" dirty="0">
              <a:solidFill>
                <a:schemeClr val="dk1"/>
              </a:solidFill>
              <a:latin typeface="Century Gothic"/>
              <a:ea typeface="Century Gothic"/>
              <a:cs typeface="Century Gothic"/>
              <a:sym typeface="Century Gothic"/>
            </a:endParaRPr>
          </a:p>
        </p:txBody>
      </p:sp>
      <p:sp>
        <p:nvSpPr>
          <p:cNvPr id="183" name="Google Shape;183;p40">
            <a:extLst>
              <a:ext uri="{FF2B5EF4-FFF2-40B4-BE49-F238E27FC236}">
                <a16:creationId xmlns:a16="http://schemas.microsoft.com/office/drawing/2014/main" id="{E84E2EF9-A785-D90F-0075-359F96F5337E}"/>
              </a:ext>
            </a:extLst>
          </p:cNvPr>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pic>
        <p:nvPicPr>
          <p:cNvPr id="4" name="Picture 3">
            <a:extLst>
              <a:ext uri="{FF2B5EF4-FFF2-40B4-BE49-F238E27FC236}">
                <a16:creationId xmlns:a16="http://schemas.microsoft.com/office/drawing/2014/main" id="{223C29C5-130D-D884-4234-43DEFAC1DC0F}"/>
              </a:ext>
            </a:extLst>
          </p:cNvPr>
          <p:cNvPicPr>
            <a:picLocks noChangeAspect="1"/>
          </p:cNvPicPr>
          <p:nvPr/>
        </p:nvPicPr>
        <p:blipFill>
          <a:blip r:embed="rId3"/>
          <a:stretch>
            <a:fillRect/>
          </a:stretch>
        </p:blipFill>
        <p:spPr>
          <a:xfrm>
            <a:off x="382249" y="921937"/>
            <a:ext cx="7884826" cy="2935734"/>
          </a:xfrm>
          <a:prstGeom prst="rect">
            <a:avLst/>
          </a:prstGeom>
        </p:spPr>
      </p:pic>
    </p:spTree>
    <p:extLst>
      <p:ext uri="{BB962C8B-B14F-4D97-AF65-F5344CB8AC3E}">
        <p14:creationId xmlns:p14="http://schemas.microsoft.com/office/powerpoint/2010/main" val="3353465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9B7B6B89-FF4D-58FE-0B73-FA29669B02E8}"/>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5A0F9E7A-354E-A0C6-CE8B-39D79FE63EE5}"/>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AC1853C4-FCD5-288E-582D-113DF3A3E636}"/>
              </a:ext>
            </a:extLst>
          </p:cNvPr>
          <p:cNvSpPr txBox="1">
            <a:spLocks noGrp="1"/>
          </p:cNvSpPr>
          <p:nvPr>
            <p:ph type="body" idx="1"/>
          </p:nvPr>
        </p:nvSpPr>
        <p:spPr>
          <a:xfrm>
            <a:off x="146302" y="726772"/>
            <a:ext cx="8647063" cy="3803977"/>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Additional Observations</a:t>
            </a:r>
            <a:r>
              <a:rPr lang="en-US" sz="1000" dirty="0"/>
              <a:t>:</a:t>
            </a:r>
          </a:p>
          <a:p>
            <a:pPr marL="133350" indent="0">
              <a:buNone/>
            </a:pPr>
            <a:endParaRPr lang="en-US" sz="1000" dirty="0"/>
          </a:p>
          <a:p>
            <a:pPr marL="133350" indent="0">
              <a:buNone/>
            </a:pPr>
            <a:r>
              <a:rPr lang="en-US" sz="1000" b="1" dirty="0"/>
              <a:t>Category Consistency</a:t>
            </a:r>
            <a:r>
              <a:rPr lang="en-US" sz="1000" dirty="0"/>
              <a:t>: Both models demonstrate very high consistency in category classification, with only a single disagreement (</a:t>
            </a:r>
            <a:r>
              <a:rPr lang="en-US" sz="1000" b="1" dirty="0"/>
              <a:t>C011</a:t>
            </a:r>
            <a:r>
              <a:rPr lang="en-US" sz="1000" dirty="0"/>
              <a:t>). This suggests that the few-shot examples and refined guidelines are highly effective in establishing a robust sentiment classification logic for both approaches.</a:t>
            </a:r>
          </a:p>
          <a:p>
            <a:pPr marL="133350" indent="0">
              <a:buNone/>
            </a:pPr>
            <a:endParaRPr lang="en-US" sz="1000" dirty="0"/>
          </a:p>
          <a:p>
            <a:pPr marL="133350" indent="0">
              <a:buNone/>
            </a:pPr>
            <a:r>
              <a:rPr lang="en-US" sz="1000" b="1" dirty="0"/>
              <a:t>Tag Discrepancies</a:t>
            </a:r>
            <a:r>
              <a:rPr lang="en-US" sz="1000" dirty="0"/>
              <a:t>: For the tag differences, the "</a:t>
            </a:r>
            <a:r>
              <a:rPr lang="en-US" sz="1000" b="1" dirty="0"/>
              <a:t>Best </a:t>
            </a:r>
            <a:r>
              <a:rPr lang="en-US" sz="1000" b="1" dirty="0" err="1"/>
              <a:t>CoT</a:t>
            </a:r>
            <a:r>
              <a:rPr lang="en-US" sz="1000" b="1" dirty="0"/>
              <a:t> Few-Shot Prompt</a:t>
            </a:r>
            <a:r>
              <a:rPr lang="en-US" sz="1000" dirty="0"/>
              <a:t>" tends to include more tags than the "</a:t>
            </a:r>
            <a:r>
              <a:rPr lang="en-US" sz="1000" b="1" dirty="0"/>
              <a:t>Best Few-Shot Prompt</a:t>
            </a:r>
            <a:r>
              <a:rPr lang="en-US" sz="1000" dirty="0"/>
              <a:t>" (e.g., adding 'Delivery Time' or 'Food Quality' where the other did not). This suggests the </a:t>
            </a:r>
            <a:r>
              <a:rPr lang="en-US" sz="1000" dirty="0" err="1"/>
              <a:t>CoT</a:t>
            </a:r>
            <a:r>
              <a:rPr lang="en-US" sz="1000" dirty="0"/>
              <a:t> reasoning might be slightly more exhaustive in identifying all potentially applicable tags based on the review text. The simpler Few-Shot model is more selective, tagging only the main points.</a:t>
            </a:r>
          </a:p>
          <a:p>
            <a:pPr marL="133350" indent="0">
              <a:buNone/>
            </a:pPr>
            <a:endParaRPr lang="en-US" sz="1000" dirty="0"/>
          </a:p>
          <a:p>
            <a:pPr marL="133350" indent="0">
              <a:buNone/>
            </a:pPr>
            <a:r>
              <a:rPr lang="en-US" sz="1000" b="1" dirty="0"/>
              <a:t>"Overall Experience" Tag</a:t>
            </a:r>
            <a:r>
              <a:rPr lang="en-US" sz="1000" dirty="0"/>
              <a:t>: Both models show strong agreement on the "Overall Experience" tag, indicating the guidelines for this tag are well-understood by both.</a:t>
            </a:r>
          </a:p>
          <a:p>
            <a:pPr marL="133350" indent="0">
              <a:buNone/>
            </a:pPr>
            <a:endParaRPr lang="en-US" sz="1000" dirty="0"/>
          </a:p>
          <a:p>
            <a:pPr marL="133350" indent="0">
              <a:buNone/>
            </a:pPr>
            <a:r>
              <a:rPr lang="en-US" sz="1000" b="1" dirty="0"/>
              <a:t>"Price" and "Packaging" Tags</a:t>
            </a:r>
            <a:r>
              <a:rPr lang="en-US" sz="1000" dirty="0"/>
              <a:t>: These tags appear infrequently in the reviews, and both models show perfect agreement on their application in the observed differences.</a:t>
            </a:r>
          </a:p>
        </p:txBody>
      </p:sp>
    </p:spTree>
    <p:extLst>
      <p:ext uri="{BB962C8B-B14F-4D97-AF65-F5344CB8AC3E}">
        <p14:creationId xmlns:p14="http://schemas.microsoft.com/office/powerpoint/2010/main" val="3577125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F10FDEE-14E8-733E-62A8-3B219CCAF001}"/>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0A327EB6-598B-238F-5FB6-E2F2E8A9EB66}"/>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BFD88B69-8B9A-F73B-28B3-D6B73E1788CD}"/>
              </a:ext>
            </a:extLst>
          </p:cNvPr>
          <p:cNvSpPr txBox="1">
            <a:spLocks noGrp="1"/>
          </p:cNvSpPr>
          <p:nvPr>
            <p:ph type="body" idx="1"/>
          </p:nvPr>
        </p:nvSpPr>
        <p:spPr>
          <a:xfrm>
            <a:off x="146302" y="726772"/>
            <a:ext cx="8851395" cy="3803977"/>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Numerical Comparison Summary (Updated Few-Shot Prompt, Original Tags, T=1.0 vs. Ground Truth):</a:t>
            </a:r>
          </a:p>
          <a:p>
            <a:pPr marL="133350" indent="0">
              <a:spcBef>
                <a:spcPts val="200"/>
              </a:spcBef>
              <a:buNone/>
            </a:pPr>
            <a:r>
              <a:rPr lang="en-US" sz="1000" b="1" dirty="0"/>
              <a:t>1. Category Differences:</a:t>
            </a:r>
          </a:p>
          <a:p>
            <a:pPr marL="774700" lvl="1" indent="-171450">
              <a:spcBef>
                <a:spcPts val="300"/>
              </a:spcBef>
            </a:pPr>
            <a:r>
              <a:rPr lang="en-US" sz="800" b="1" dirty="0"/>
              <a:t>C011</a:t>
            </a:r>
            <a:r>
              <a:rPr lang="en-US" sz="800" dirty="0"/>
              <a:t>: </a:t>
            </a:r>
            <a:r>
              <a:rPr lang="en-US" sz="800" dirty="0" err="1"/>
              <a:t>CoT</a:t>
            </a:r>
            <a:r>
              <a:rPr lang="en-US" sz="800" dirty="0"/>
              <a:t> Few-Shot (Positive) vs. Few-Shot (Neutral) - 1 difference</a:t>
            </a:r>
          </a:p>
          <a:p>
            <a:pPr marL="603250" lvl="1" indent="0">
              <a:spcBef>
                <a:spcPts val="300"/>
              </a:spcBef>
              <a:buNone/>
            </a:pPr>
            <a:r>
              <a:rPr lang="en-US" sz="1000" b="1" dirty="0"/>
              <a:t>Total Category Differences: 1</a:t>
            </a:r>
          </a:p>
          <a:p>
            <a:pPr marL="133350" indent="0">
              <a:spcBef>
                <a:spcPts val="200"/>
              </a:spcBef>
              <a:buNone/>
            </a:pPr>
            <a:r>
              <a:rPr lang="en-US" sz="1000" b="1" dirty="0"/>
              <a:t>2. Tags Differences (vs. Ground Truth):</a:t>
            </a:r>
          </a:p>
          <a:p>
            <a:pPr lvl="1">
              <a:spcBef>
                <a:spcPts val="200"/>
              </a:spcBef>
            </a:pPr>
            <a:r>
              <a:rPr lang="en-US" sz="800" b="1" dirty="0"/>
              <a:t>C008</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(Food Quality, Overall Experience) - 1 difference (</a:t>
            </a:r>
            <a:r>
              <a:rPr lang="en-US" sz="800" dirty="0" err="1"/>
              <a:t>CoT</a:t>
            </a:r>
            <a:r>
              <a:rPr lang="en-US" sz="800" dirty="0"/>
              <a:t> added 'Delivery Time')</a:t>
            </a:r>
          </a:p>
          <a:p>
            <a:pPr lvl="1">
              <a:spcBef>
                <a:spcPts val="200"/>
              </a:spcBef>
            </a:pPr>
            <a:r>
              <a:rPr lang="en-US" sz="800" b="1" dirty="0"/>
              <a:t>C009</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(Delivery Time, Overall Experience) - 1 difference (</a:t>
            </a:r>
            <a:r>
              <a:rPr lang="en-US" sz="800" dirty="0" err="1"/>
              <a:t>CoT</a:t>
            </a:r>
            <a:r>
              <a:rPr lang="en-US" sz="800" dirty="0"/>
              <a:t> added 'Food Quality’)</a:t>
            </a:r>
          </a:p>
          <a:p>
            <a:pPr lvl="1">
              <a:spcBef>
                <a:spcPts val="200"/>
              </a:spcBef>
            </a:pPr>
            <a:r>
              <a:rPr lang="en-US" sz="800" b="1" dirty="0"/>
              <a:t>C018</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(Food Quality, Overall Experience) - 1 difference (</a:t>
            </a:r>
            <a:r>
              <a:rPr lang="en-US" sz="800" dirty="0" err="1"/>
              <a:t>CoT</a:t>
            </a:r>
            <a:r>
              <a:rPr lang="en-US" sz="800" dirty="0"/>
              <a:t> added 'Delivery Time')</a:t>
            </a:r>
          </a:p>
          <a:p>
            <a:pPr lvl="1">
              <a:spcBef>
                <a:spcPts val="200"/>
              </a:spcBef>
            </a:pPr>
            <a:r>
              <a:rPr lang="en-US" sz="800" b="1" dirty="0"/>
              <a:t>C031</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(Food Quality, Overall Experience) - 1 difference (</a:t>
            </a:r>
            <a:r>
              <a:rPr lang="en-US" sz="800" dirty="0" err="1"/>
              <a:t>CoT</a:t>
            </a:r>
            <a:r>
              <a:rPr lang="en-US" sz="800" dirty="0"/>
              <a:t> added 'Delivery Time')</a:t>
            </a:r>
          </a:p>
          <a:p>
            <a:pPr lvl="1">
              <a:spcBef>
                <a:spcPts val="200"/>
              </a:spcBef>
            </a:pPr>
            <a:r>
              <a:rPr lang="en-US" sz="800" b="1" dirty="0"/>
              <a:t>C033</a:t>
            </a:r>
            <a:r>
              <a:rPr lang="en-US" sz="800" dirty="0"/>
              <a:t>: </a:t>
            </a:r>
            <a:r>
              <a:rPr lang="en-US" sz="800" dirty="0" err="1"/>
              <a:t>CoT</a:t>
            </a:r>
            <a:r>
              <a:rPr lang="en-US" sz="800" dirty="0"/>
              <a:t> Few-Shot (Delivery Time, Food Quality, Overall Experience) </a:t>
            </a:r>
          </a:p>
          <a:p>
            <a:pPr marL="1066800" lvl="2" indent="0">
              <a:spcBef>
                <a:spcPts val="200"/>
              </a:spcBef>
              <a:buNone/>
            </a:pPr>
            <a:r>
              <a:rPr lang="en-US" sz="800" dirty="0"/>
              <a:t>vs. Few-Shot (Food Quality, Overall Experience) - 1 difference (</a:t>
            </a:r>
            <a:r>
              <a:rPr lang="en-US" sz="800" dirty="0" err="1"/>
              <a:t>CoT</a:t>
            </a:r>
            <a:r>
              <a:rPr lang="en-US" sz="800" dirty="0"/>
              <a:t> added 'Delivery Time')</a:t>
            </a:r>
          </a:p>
          <a:p>
            <a:pPr marL="603250" lvl="1" indent="0">
              <a:spcBef>
                <a:spcPts val="200"/>
              </a:spcBef>
              <a:buNone/>
            </a:pPr>
            <a:r>
              <a:rPr lang="en-US" sz="1000" b="1" dirty="0"/>
              <a:t>Total Tags Differences: 20</a:t>
            </a:r>
          </a:p>
          <a:p>
            <a:pPr marL="133350" indent="0">
              <a:spcBef>
                <a:spcPts val="200"/>
              </a:spcBef>
              <a:buNone/>
            </a:pPr>
            <a:r>
              <a:rPr lang="en-US" sz="1000" b="1" dirty="0"/>
              <a:t>3. Total Rows with at least one difference (Category or Tags):</a:t>
            </a:r>
            <a:r>
              <a:rPr lang="en-US" sz="1000" dirty="0"/>
              <a:t> </a:t>
            </a:r>
            <a:r>
              <a:rPr lang="en-US" sz="1000" b="1" dirty="0"/>
              <a:t>6</a:t>
            </a:r>
            <a:r>
              <a:rPr lang="en-US" sz="1000" dirty="0"/>
              <a:t> out of </a:t>
            </a:r>
            <a:r>
              <a:rPr lang="en-US" sz="1000" b="1" dirty="0"/>
              <a:t>100</a:t>
            </a:r>
            <a:r>
              <a:rPr lang="en-US" sz="1000" dirty="0"/>
              <a:t> rows.</a:t>
            </a:r>
          </a:p>
        </p:txBody>
      </p:sp>
    </p:spTree>
    <p:extLst>
      <p:ext uri="{BB962C8B-B14F-4D97-AF65-F5344CB8AC3E}">
        <p14:creationId xmlns:p14="http://schemas.microsoft.com/office/powerpoint/2010/main" val="4257163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A4D18531-82F1-53B2-CAFE-DD153F1212D7}"/>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4CB58055-A762-A92C-144A-B5DD58FB4549}"/>
              </a:ext>
            </a:extLst>
          </p:cNvPr>
          <p:cNvSpPr txBox="1">
            <a:spLocks noGrp="1"/>
          </p:cNvSpPr>
          <p:nvPr>
            <p:ph type="title"/>
          </p:nvPr>
        </p:nvSpPr>
        <p:spPr>
          <a:xfrm>
            <a:off x="202549" y="-28181"/>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301322F2-70E9-44A2-76A2-DB03D12AB00B}"/>
              </a:ext>
            </a:extLst>
          </p:cNvPr>
          <p:cNvSpPr txBox="1">
            <a:spLocks noGrp="1"/>
          </p:cNvSpPr>
          <p:nvPr>
            <p:ph type="body" idx="1"/>
          </p:nvPr>
        </p:nvSpPr>
        <p:spPr>
          <a:xfrm>
            <a:off x="146302" y="726772"/>
            <a:ext cx="8851395" cy="3803977"/>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Summary Conclusion:</a:t>
            </a:r>
          </a:p>
          <a:p>
            <a:pPr marL="133350" indent="0">
              <a:buNone/>
            </a:pPr>
            <a:endParaRPr lang="en-US" sz="1000" dirty="0"/>
          </a:p>
          <a:p>
            <a:pPr marL="133350" indent="0">
              <a:buNone/>
            </a:pPr>
            <a:r>
              <a:rPr lang="en-US" sz="1000" dirty="0"/>
              <a:t>It is important to remember that we are working on a small manufactured sample dataset that isn’t really representative of real world data (or maybe it is?); regardless we are basing all our conclusions and insights on this small cultivated dataset.</a:t>
            </a:r>
          </a:p>
          <a:p>
            <a:pPr marL="133350" indent="0">
              <a:buNone/>
            </a:pPr>
            <a:endParaRPr lang="en-US" sz="1000" dirty="0"/>
          </a:p>
          <a:p>
            <a:pPr marL="133350" indent="0">
              <a:buNone/>
            </a:pPr>
            <a:r>
              <a:rPr lang="en-US" sz="1000" dirty="0"/>
              <a:t>Both the "</a:t>
            </a:r>
            <a:r>
              <a:rPr lang="en-US" sz="1000" b="1" dirty="0"/>
              <a:t>Best </a:t>
            </a:r>
            <a:r>
              <a:rPr lang="en-US" sz="1000" b="1" dirty="0" err="1"/>
              <a:t>CoT</a:t>
            </a:r>
            <a:r>
              <a:rPr lang="en-US" sz="1000" b="1" dirty="0"/>
              <a:t> Few-Shot Prompt</a:t>
            </a:r>
            <a:r>
              <a:rPr lang="en-US" sz="1000" dirty="0"/>
              <a:t>" and the "</a:t>
            </a:r>
            <a:r>
              <a:rPr lang="en-US" sz="1000" b="1" dirty="0"/>
              <a:t>Best Few-Shot Prompt</a:t>
            </a:r>
            <a:r>
              <a:rPr lang="en-US" sz="1000" dirty="0"/>
              <a:t>" perform exceptionally well on this dataset, demonstrating near-perfect alignment in category classification. The "</a:t>
            </a:r>
            <a:r>
              <a:rPr lang="en-US" sz="1000" b="1" dirty="0"/>
              <a:t>Best Few-Shot Prompt</a:t>
            </a:r>
            <a:r>
              <a:rPr lang="en-US" sz="1000" dirty="0"/>
              <a:t>" achieves a slightly higher overall alignment with the Ground Truth (0 discrepancies vs. 6 for </a:t>
            </a:r>
            <a:r>
              <a:rPr lang="en-US" sz="1000" b="1" dirty="0" err="1"/>
              <a:t>CoT</a:t>
            </a:r>
            <a:r>
              <a:rPr lang="en-US" sz="1000" b="1" dirty="0"/>
              <a:t> Few-Shot</a:t>
            </a:r>
            <a:r>
              <a:rPr lang="en-US" sz="1000" dirty="0"/>
              <a:t>), particularly in tag selection. </a:t>
            </a:r>
          </a:p>
          <a:p>
            <a:pPr marL="133350" indent="0">
              <a:buNone/>
            </a:pPr>
            <a:endParaRPr lang="en-US" sz="1000" dirty="0"/>
          </a:p>
          <a:p>
            <a:pPr marL="133350" indent="0">
              <a:buNone/>
            </a:pPr>
            <a:r>
              <a:rPr lang="en-US" sz="1000" dirty="0"/>
              <a:t>The minor differences in tagging suggest that while </a:t>
            </a:r>
            <a:r>
              <a:rPr lang="en-US" sz="1000" b="1" dirty="0" err="1"/>
              <a:t>CoT</a:t>
            </a:r>
            <a:r>
              <a:rPr lang="en-US" sz="1000" dirty="0"/>
              <a:t> reasoning can lead to a more comprehensive identification of aspects, the simpler </a:t>
            </a:r>
            <a:r>
              <a:rPr lang="en-US" sz="1000" b="1" dirty="0"/>
              <a:t>Few-Shot</a:t>
            </a:r>
            <a:r>
              <a:rPr lang="en-US" sz="1000" dirty="0"/>
              <a:t> approach, when perfectly tuned with examples, can achieve slightly more precise or parsimonious tag assignments that align perfectly with the Ground Truth's specific annotation philosophy. For this particular task, the added complexity of explicit </a:t>
            </a:r>
            <a:r>
              <a:rPr lang="en-US" sz="1000" dirty="0" err="1"/>
              <a:t>CoT</a:t>
            </a:r>
            <a:r>
              <a:rPr lang="en-US" sz="1000" dirty="0"/>
              <a:t> steps did not translate into noticeable performance improvements over a well-optimized Few-Shot approach.</a:t>
            </a:r>
          </a:p>
        </p:txBody>
      </p:sp>
    </p:spTree>
    <p:extLst>
      <p:ext uri="{BB962C8B-B14F-4D97-AF65-F5344CB8AC3E}">
        <p14:creationId xmlns:p14="http://schemas.microsoft.com/office/powerpoint/2010/main" val="214100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AC7F-EAFB-724B-5A24-394B8868E06D}"/>
              </a:ext>
            </a:extLst>
          </p:cNvPr>
          <p:cNvSpPr>
            <a:spLocks noGrp="1"/>
          </p:cNvSpPr>
          <p:nvPr>
            <p:ph type="title"/>
          </p:nvPr>
        </p:nvSpPr>
        <p:spPr>
          <a:xfrm>
            <a:off x="202550" y="84147"/>
            <a:ext cx="8520600" cy="572700"/>
          </a:xfrm>
        </p:spPr>
        <p:txBody>
          <a:bodyPr/>
          <a:lstStyle/>
          <a:p>
            <a:r>
              <a:rPr lang="en-US" dirty="0">
                <a:solidFill>
                  <a:schemeClr val="lt2"/>
                </a:solidFill>
                <a:latin typeface="Century Gothic"/>
                <a:ea typeface="Century Gothic"/>
                <a:cs typeface="Century Gothic"/>
                <a:sym typeface="Century Gothic"/>
              </a:rPr>
              <a:t>Expected Outcomes</a:t>
            </a:r>
            <a:br>
              <a:rPr lang="en-US" dirty="0">
                <a:solidFill>
                  <a:schemeClr val="lt2"/>
                </a:solidFill>
                <a:latin typeface="Century Gothic"/>
                <a:ea typeface="Century Gothic"/>
                <a:cs typeface="Century Gothic"/>
                <a:sym typeface="Century Gothic"/>
              </a:rPr>
            </a:br>
            <a:endParaRPr lang="en-US" dirty="0"/>
          </a:p>
        </p:txBody>
      </p:sp>
      <p:sp>
        <p:nvSpPr>
          <p:cNvPr id="3" name="Text Placeholder 2">
            <a:extLst>
              <a:ext uri="{FF2B5EF4-FFF2-40B4-BE49-F238E27FC236}">
                <a16:creationId xmlns:a16="http://schemas.microsoft.com/office/drawing/2014/main" id="{8EEF664F-FE4B-F917-1F60-158FDC5B15C6}"/>
              </a:ext>
            </a:extLst>
          </p:cNvPr>
          <p:cNvSpPr>
            <a:spLocks noGrp="1"/>
          </p:cNvSpPr>
          <p:nvPr>
            <p:ph type="body" idx="1"/>
          </p:nvPr>
        </p:nvSpPr>
        <p:spPr>
          <a:xfrm>
            <a:off x="202550" y="579443"/>
            <a:ext cx="8629800" cy="4367464"/>
          </a:xfrm>
        </p:spPr>
        <p:txBody>
          <a:bodyPr/>
          <a:lstStyle/>
          <a:p>
            <a:pPr marL="133350" indent="0">
              <a:buNone/>
            </a:pPr>
            <a:r>
              <a:rPr lang="en-US" b="1" dirty="0"/>
              <a:t>Prompt Engineering:</a:t>
            </a:r>
            <a:endParaRPr lang="en-US" dirty="0"/>
          </a:p>
          <a:p>
            <a:pPr lvl="1">
              <a:spcBef>
                <a:spcPts val="200"/>
              </a:spcBef>
            </a:pPr>
            <a:r>
              <a:rPr lang="en-US" dirty="0"/>
              <a:t>Develop optimized prompts for sentiment classification using Zero-Shot, Few-Shot, and </a:t>
            </a:r>
            <a:r>
              <a:rPr lang="en-US" dirty="0" err="1"/>
              <a:t>CoT</a:t>
            </a:r>
            <a:endParaRPr lang="en-US" dirty="0"/>
          </a:p>
          <a:p>
            <a:pPr lvl="1">
              <a:spcBef>
                <a:spcPts val="200"/>
              </a:spcBef>
            </a:pPr>
            <a:r>
              <a:rPr lang="en-US" dirty="0"/>
              <a:t>Identify the best-performing prompt type through accuracy comparison</a:t>
            </a:r>
          </a:p>
          <a:p>
            <a:pPr lvl="1">
              <a:spcBef>
                <a:spcPts val="200"/>
              </a:spcBef>
            </a:pPr>
            <a:r>
              <a:rPr lang="en-US" dirty="0"/>
              <a:t>Create reusable prompt templates for future analysis</a:t>
            </a:r>
          </a:p>
          <a:p>
            <a:pPr marL="133350" indent="0">
              <a:spcBef>
                <a:spcPts val="400"/>
              </a:spcBef>
              <a:buNone/>
            </a:pPr>
            <a:r>
              <a:rPr lang="en-US" b="1" dirty="0"/>
              <a:t>Sentiment Insights:</a:t>
            </a:r>
            <a:endParaRPr lang="en-US" dirty="0"/>
          </a:p>
          <a:p>
            <a:pPr lvl="1">
              <a:spcBef>
                <a:spcPts val="200"/>
              </a:spcBef>
            </a:pPr>
            <a:r>
              <a:rPr lang="en-US" dirty="0"/>
              <a:t>Classify customer reviews into </a:t>
            </a:r>
            <a:r>
              <a:rPr lang="en-US" b="1" dirty="0"/>
              <a:t>Positive</a:t>
            </a:r>
            <a:r>
              <a:rPr lang="en-US" dirty="0"/>
              <a:t>, </a:t>
            </a:r>
            <a:r>
              <a:rPr lang="en-US" b="1" dirty="0"/>
              <a:t>Negative</a:t>
            </a:r>
            <a:r>
              <a:rPr lang="en-US" dirty="0"/>
              <a:t>, and </a:t>
            </a:r>
            <a:r>
              <a:rPr lang="en-US" b="1" dirty="0"/>
              <a:t>Neutral</a:t>
            </a:r>
            <a:r>
              <a:rPr lang="en-US" dirty="0"/>
              <a:t> categories</a:t>
            </a:r>
          </a:p>
          <a:p>
            <a:pPr lvl="1">
              <a:spcBef>
                <a:spcPts val="200"/>
              </a:spcBef>
            </a:pPr>
            <a:r>
              <a:rPr lang="en-US" dirty="0"/>
              <a:t>Identify common themes driving negative feedback (</a:t>
            </a:r>
            <a:r>
              <a:rPr lang="en-US" b="1" dirty="0"/>
              <a:t>delivery</a:t>
            </a:r>
            <a:r>
              <a:rPr lang="en-US" dirty="0"/>
              <a:t> </a:t>
            </a:r>
            <a:r>
              <a:rPr lang="en-US" b="1" dirty="0"/>
              <a:t>delays</a:t>
            </a:r>
            <a:r>
              <a:rPr lang="en-US" dirty="0"/>
              <a:t>, </a:t>
            </a:r>
            <a:r>
              <a:rPr lang="en-US" b="1" dirty="0"/>
              <a:t>food</a:t>
            </a:r>
            <a:r>
              <a:rPr lang="en-US" dirty="0"/>
              <a:t> </a:t>
            </a:r>
            <a:r>
              <a:rPr lang="en-US" b="1" dirty="0"/>
              <a:t>quality</a:t>
            </a:r>
            <a:r>
              <a:rPr lang="en-US" dirty="0"/>
              <a:t>, </a:t>
            </a:r>
            <a:r>
              <a:rPr lang="en-US" b="1" dirty="0"/>
              <a:t>pricing</a:t>
            </a:r>
            <a:r>
              <a:rPr lang="en-US" dirty="0"/>
              <a:t>)</a:t>
            </a:r>
          </a:p>
          <a:p>
            <a:pPr lvl="1">
              <a:spcBef>
                <a:spcPts val="200"/>
              </a:spcBef>
            </a:pPr>
            <a:r>
              <a:rPr lang="en-US" dirty="0"/>
              <a:t>Map sentiment patterns across cities and delivery times</a:t>
            </a:r>
          </a:p>
          <a:p>
            <a:pPr marL="133350" indent="0">
              <a:spcBef>
                <a:spcPts val="400"/>
              </a:spcBef>
              <a:buNone/>
            </a:pPr>
            <a:r>
              <a:rPr lang="en-US" b="1" dirty="0"/>
              <a:t>Process Improvement:</a:t>
            </a:r>
            <a:endParaRPr lang="en-US" dirty="0"/>
          </a:p>
          <a:p>
            <a:pPr lvl="1">
              <a:spcBef>
                <a:spcPts val="200"/>
              </a:spcBef>
            </a:pPr>
            <a:r>
              <a:rPr lang="en-US" dirty="0"/>
              <a:t>Reduce manual effort in reviewing customer feedback</a:t>
            </a:r>
          </a:p>
          <a:p>
            <a:pPr lvl="1">
              <a:spcBef>
                <a:spcPts val="200"/>
              </a:spcBef>
            </a:pPr>
            <a:r>
              <a:rPr lang="en-US" dirty="0"/>
              <a:t>Ensure consistent and unbiased sentiment classification</a:t>
            </a:r>
          </a:p>
          <a:p>
            <a:pPr lvl="1">
              <a:spcBef>
                <a:spcPts val="200"/>
              </a:spcBef>
            </a:pPr>
            <a:r>
              <a:rPr lang="en-US" dirty="0"/>
              <a:t>Enable faster identification of issues requiring business attention</a:t>
            </a:r>
          </a:p>
          <a:p>
            <a:pPr marL="133350" indent="0">
              <a:spcBef>
                <a:spcPts val="200"/>
              </a:spcBef>
              <a:buNone/>
            </a:pPr>
            <a:r>
              <a:rPr lang="en-US" b="1" dirty="0"/>
              <a:t>Increase Business Value:</a:t>
            </a:r>
            <a:endParaRPr lang="en-US" dirty="0"/>
          </a:p>
          <a:p>
            <a:pPr lvl="1">
              <a:spcBef>
                <a:spcPts val="200"/>
              </a:spcBef>
            </a:pPr>
            <a:r>
              <a:rPr lang="en-US" dirty="0"/>
              <a:t>Generate actionable insights to relevant teams (operations, marketing, quality)</a:t>
            </a:r>
          </a:p>
          <a:p>
            <a:pPr lvl="1">
              <a:spcBef>
                <a:spcPts val="200"/>
              </a:spcBef>
            </a:pPr>
            <a:r>
              <a:rPr lang="en-US" dirty="0"/>
              <a:t>Prioritize high-impact issues based on sentiment frequency and severity</a:t>
            </a:r>
          </a:p>
          <a:p>
            <a:pPr lvl="1">
              <a:spcBef>
                <a:spcPts val="400"/>
              </a:spcBef>
            </a:pPr>
            <a:r>
              <a:rPr lang="en-US" dirty="0"/>
              <a:t>Increase scalability (process more reviews) while keeping costs low</a:t>
            </a:r>
          </a:p>
          <a:p>
            <a:endParaRPr lang="en-US" sz="1100" b="1" dirty="0"/>
          </a:p>
          <a:p>
            <a:pPr marL="133350" indent="0">
              <a:buNone/>
            </a:pPr>
            <a:endParaRPr lang="en-US" dirty="0"/>
          </a:p>
        </p:txBody>
      </p:sp>
      <p:sp>
        <p:nvSpPr>
          <p:cNvPr id="4" name="Slide Number Placeholder 3">
            <a:extLst>
              <a:ext uri="{FF2B5EF4-FFF2-40B4-BE49-F238E27FC236}">
                <a16:creationId xmlns:a16="http://schemas.microsoft.com/office/drawing/2014/main" id="{8A7BBDE3-278D-35FB-7473-C3CF6999A3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16634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7B037ED2-8165-FD23-DF12-AE896FF1175C}"/>
            </a:ext>
          </a:extLst>
        </p:cNvPr>
        <p:cNvGrpSpPr/>
        <p:nvPr/>
      </p:nvGrpSpPr>
      <p:grpSpPr>
        <a:xfrm>
          <a:off x="0" y="0"/>
          <a:ext cx="0" cy="0"/>
          <a:chOff x="0" y="0"/>
          <a:chExt cx="0" cy="0"/>
        </a:xfrm>
      </p:grpSpPr>
      <p:sp>
        <p:nvSpPr>
          <p:cNvPr id="175" name="Google Shape;175;p39">
            <a:extLst>
              <a:ext uri="{FF2B5EF4-FFF2-40B4-BE49-F238E27FC236}">
                <a16:creationId xmlns:a16="http://schemas.microsoft.com/office/drawing/2014/main" id="{7154F605-0D37-E5E1-A83A-A797ABA4533C}"/>
              </a:ext>
            </a:extLst>
          </p:cNvPr>
          <p:cNvSpPr txBox="1">
            <a:spLocks noGrp="1"/>
          </p:cNvSpPr>
          <p:nvPr>
            <p:ph type="title"/>
          </p:nvPr>
        </p:nvSpPr>
        <p:spPr>
          <a:xfrm>
            <a:off x="202550" y="48646"/>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Few-Shot </a:t>
            </a:r>
            <a:r>
              <a:rPr lang="en" dirty="0">
                <a:solidFill>
                  <a:schemeClr val="lt2"/>
                </a:solidFill>
                <a:latin typeface="Century Gothic"/>
                <a:ea typeface="Century Gothic"/>
                <a:cs typeface="Century Gothic"/>
                <a:sym typeface="Wingdings" panose="05000000000000000000" pitchFamily="2" charset="2"/>
              </a:rPr>
              <a:t></a:t>
            </a:r>
            <a:r>
              <a:rPr lang="en" dirty="0">
                <a:solidFill>
                  <a:schemeClr val="lt2"/>
                </a:solidFill>
                <a:latin typeface="Century Gothic"/>
                <a:ea typeface="Century Gothic"/>
                <a:cs typeface="Century Gothic"/>
                <a:sym typeface="Century Gothic"/>
              </a:rPr>
              <a:t>Few-Shot Cot Comparison Results</a:t>
            </a:r>
            <a:endParaRPr dirty="0">
              <a:solidFill>
                <a:schemeClr val="lt2"/>
              </a:solidFill>
              <a:latin typeface="Century Gothic"/>
              <a:ea typeface="Century Gothic"/>
              <a:cs typeface="Century Gothic"/>
              <a:sym typeface="Century Gothic"/>
            </a:endParaRPr>
          </a:p>
        </p:txBody>
      </p:sp>
      <p:sp>
        <p:nvSpPr>
          <p:cNvPr id="176" name="Google Shape;176;p39">
            <a:extLst>
              <a:ext uri="{FF2B5EF4-FFF2-40B4-BE49-F238E27FC236}">
                <a16:creationId xmlns:a16="http://schemas.microsoft.com/office/drawing/2014/main" id="{F061621C-1712-B3A6-3238-C78B00BD96AA}"/>
              </a:ext>
            </a:extLst>
          </p:cNvPr>
          <p:cNvSpPr txBox="1">
            <a:spLocks noGrp="1"/>
          </p:cNvSpPr>
          <p:nvPr>
            <p:ph type="body" idx="1"/>
          </p:nvPr>
        </p:nvSpPr>
        <p:spPr>
          <a:xfrm>
            <a:off x="202550" y="621346"/>
            <a:ext cx="8520600" cy="4205036"/>
          </a:xfrm>
          <a:prstGeom prst="rect">
            <a:avLst/>
          </a:prstGeom>
          <a:noFill/>
          <a:ln>
            <a:noFill/>
          </a:ln>
        </p:spPr>
        <p:txBody>
          <a:bodyPr spcFirstLastPara="1" wrap="square" lIns="91425" tIns="91425" rIns="91425" bIns="91425" anchor="t" anchorCtr="0">
            <a:noAutofit/>
          </a:bodyPr>
          <a:lstStyle/>
          <a:p>
            <a:pPr marL="133350" indent="0">
              <a:buNone/>
            </a:pPr>
            <a:r>
              <a:rPr lang="en-US" sz="1800" b="1" dirty="0"/>
              <a:t>Conclusion:</a:t>
            </a:r>
          </a:p>
          <a:p>
            <a:pPr marL="133350" indent="0">
              <a:buNone/>
            </a:pPr>
            <a:endParaRPr lang="en-US" sz="1800" dirty="0"/>
          </a:p>
          <a:p>
            <a:r>
              <a:rPr lang="en-US" sz="1000" b="1" dirty="0"/>
              <a:t>Zero-Shot </a:t>
            </a:r>
            <a:r>
              <a:rPr lang="en-US" sz="1000" b="1" dirty="0" err="1"/>
              <a:t>CoT</a:t>
            </a:r>
            <a:r>
              <a:rPr lang="en-US" sz="1000" b="1" dirty="0"/>
              <a:t> </a:t>
            </a:r>
            <a:r>
              <a:rPr lang="en-US" sz="1000" dirty="0"/>
              <a:t>prompt with temperature=1 performed identically to the previous Zero-Shot prompt runs</a:t>
            </a:r>
          </a:p>
          <a:p>
            <a:r>
              <a:rPr lang="en-US" sz="1000" b="1" dirty="0"/>
              <a:t>Category alignment: 4 </a:t>
            </a:r>
            <a:r>
              <a:rPr lang="en-US" sz="1000" dirty="0"/>
              <a:t>discrepancies</a:t>
            </a:r>
            <a:r>
              <a:rPr lang="en-US" sz="1000" b="1" dirty="0"/>
              <a:t>.</a:t>
            </a:r>
            <a:endParaRPr lang="en-US" sz="1000" dirty="0"/>
          </a:p>
          <a:p>
            <a:r>
              <a:rPr lang="en-US" sz="1000" b="1" dirty="0"/>
              <a:t>Tag alignment: 20 </a:t>
            </a:r>
            <a:r>
              <a:rPr lang="en-US" sz="1000" dirty="0"/>
              <a:t>discrepancies</a:t>
            </a:r>
            <a:r>
              <a:rPr lang="en-US" sz="1000" b="1" dirty="0"/>
              <a:t>.</a:t>
            </a:r>
            <a:endParaRPr lang="en-US" sz="1000" dirty="0"/>
          </a:p>
          <a:p>
            <a:r>
              <a:rPr lang="en-US" sz="1000" b="1" dirty="0"/>
              <a:t>Total rows with differences: 15.</a:t>
            </a:r>
          </a:p>
          <a:p>
            <a:r>
              <a:rPr lang="en-US" sz="1000" dirty="0"/>
              <a:t>This Zero-Shot </a:t>
            </a:r>
            <a:r>
              <a:rPr lang="en-US" sz="1000" dirty="0" err="1"/>
              <a:t>CoT</a:t>
            </a:r>
            <a:r>
              <a:rPr lang="en-US" sz="1000" dirty="0"/>
              <a:t> analysis, consistent with other Zero-Shot attempts, confirms that explicit, refined textual guidelines and few-shot examples are crucial for achieving high alignment with specific annotation logic. </a:t>
            </a:r>
          </a:p>
          <a:p>
            <a:r>
              <a:rPr lang="en-US" sz="1000" dirty="0"/>
              <a:t>Subsequent runs with tighter Temperature settings produced the same results.</a:t>
            </a:r>
          </a:p>
          <a:p>
            <a:r>
              <a:rPr lang="en-US" sz="1000" b="1" dirty="0"/>
              <a:t>Seeing Strange Results – </a:t>
            </a:r>
            <a:r>
              <a:rPr lang="en-US" sz="1000" dirty="0"/>
              <a:t>rerunning same prompt with same input data, temperature and commands does not produce consistent results across runs.</a:t>
            </a:r>
          </a:p>
        </p:txBody>
      </p:sp>
    </p:spTree>
    <p:extLst>
      <p:ext uri="{BB962C8B-B14F-4D97-AF65-F5344CB8AC3E}">
        <p14:creationId xmlns:p14="http://schemas.microsoft.com/office/powerpoint/2010/main" val="713789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248369C6-0CB8-9A32-3736-61B928052004}"/>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6FEE1C06-7982-8158-E1FF-669313B52F5D}"/>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BF63ED6F-4728-191F-63B0-492AEC82B506}"/>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times range from 22 minutes (Dallas) to 98 minutes (Yonkers) across the dataset. This is not a meaningful plot, since there is only one review per city. More data per city would produce more meaningful patterns</a:t>
            </a:r>
            <a:endParaRPr sz="1200" dirty="0">
              <a:solidFill>
                <a:schemeClr val="dk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A91EEB3A-8ADF-D1FA-2107-D161B58000BC}"/>
              </a:ext>
            </a:extLst>
          </p:cNvPr>
          <p:cNvPicPr>
            <a:picLocks noChangeAspect="1"/>
          </p:cNvPicPr>
          <p:nvPr/>
        </p:nvPicPr>
        <p:blipFill>
          <a:blip r:embed="rId3"/>
          <a:stretch>
            <a:fillRect/>
          </a:stretch>
        </p:blipFill>
        <p:spPr>
          <a:xfrm>
            <a:off x="0" y="676348"/>
            <a:ext cx="9144000" cy="3395192"/>
          </a:xfrm>
          <a:prstGeom prst="rect">
            <a:avLst/>
          </a:prstGeom>
        </p:spPr>
      </p:pic>
    </p:spTree>
    <p:extLst>
      <p:ext uri="{BB962C8B-B14F-4D97-AF65-F5344CB8AC3E}">
        <p14:creationId xmlns:p14="http://schemas.microsoft.com/office/powerpoint/2010/main" val="19575897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90E12486-E29D-893C-4681-24700C842FB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0E3C28B-880B-1B20-F8CC-308F601E1B21}"/>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8BE25794-F82E-9D94-4EC9-D2635BEF3D58}"/>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Each city has exactly one review, with sentiment evenly distributed across Positive (blue), Negative (coral), and Neutral (gray) This is not a meaningful plot, since there is only one data point per city. More data per city would produce more meaningful patterns</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E7E9A6E9-ABEF-A1DB-31A3-FD28C58F80AA}"/>
              </a:ext>
            </a:extLst>
          </p:cNvPr>
          <p:cNvPicPr>
            <a:picLocks noChangeAspect="1"/>
          </p:cNvPicPr>
          <p:nvPr/>
        </p:nvPicPr>
        <p:blipFill>
          <a:blip r:embed="rId3"/>
          <a:stretch>
            <a:fillRect/>
          </a:stretch>
        </p:blipFill>
        <p:spPr>
          <a:xfrm>
            <a:off x="0" y="750400"/>
            <a:ext cx="9144000" cy="3395192"/>
          </a:xfrm>
          <a:prstGeom prst="rect">
            <a:avLst/>
          </a:prstGeom>
        </p:spPr>
      </p:pic>
    </p:spTree>
    <p:extLst>
      <p:ext uri="{BB962C8B-B14F-4D97-AF65-F5344CB8AC3E}">
        <p14:creationId xmlns:p14="http://schemas.microsoft.com/office/powerpoint/2010/main" val="1490524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8CE77EDB-556E-A613-E62F-89A292C84D7B}"/>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BB6E15BC-61D2-DCBD-314E-EDC06FB1598E}"/>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E77D7512-230F-7E04-EF75-6B29EEB78010}"/>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Negative reviews have significantly longer delivery times (median 78 min) compared to Positive reviews (median 32 min), with Neutral reviews falling in between (median 52 min). Delivery time is a strong driver of customer sentiment; longer waits lead to negative feedback.</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D5A5C9DA-3BB3-7EC9-F3FD-87B2180FD68E}"/>
              </a:ext>
            </a:extLst>
          </p:cNvPr>
          <p:cNvPicPr>
            <a:picLocks noChangeAspect="1"/>
          </p:cNvPicPr>
          <p:nvPr/>
        </p:nvPicPr>
        <p:blipFill>
          <a:blip r:embed="rId3"/>
          <a:stretch>
            <a:fillRect/>
          </a:stretch>
        </p:blipFill>
        <p:spPr>
          <a:xfrm>
            <a:off x="1171670" y="731351"/>
            <a:ext cx="5410980" cy="3227986"/>
          </a:xfrm>
          <a:prstGeom prst="rect">
            <a:avLst/>
          </a:prstGeom>
        </p:spPr>
      </p:pic>
    </p:spTree>
    <p:extLst>
      <p:ext uri="{BB962C8B-B14F-4D97-AF65-F5344CB8AC3E}">
        <p14:creationId xmlns:p14="http://schemas.microsoft.com/office/powerpoint/2010/main" val="2728173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41ADCB1B-DDFB-9681-53CC-DC2DFD61EA31}"/>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1753BD4D-6C72-9D78-A036-4CC58342AD91}"/>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C0D1A88C-53B7-E20D-9BC2-2548D5E96B65}"/>
              </a:ext>
            </a:extLst>
          </p:cNvPr>
          <p:cNvSpPr txBox="1">
            <a:spLocks noGrp="1"/>
          </p:cNvSpPr>
          <p:nvPr>
            <p:ph type="body" idx="1"/>
          </p:nvPr>
        </p:nvSpPr>
        <p:spPr>
          <a:xfrm>
            <a:off x="202550" y="3705726"/>
            <a:ext cx="8629800" cy="1101722"/>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 Food Quality, and Overall Experience tags show similar delivery time distributions, indicating these are mentioned across all delivery speeds. Price was tagged in only one review (~62 min), while Packaging shows a wide range with a higher median, suggesting packaging issues are more noticeable during longer deliveries (People more critical when they are already annoyed about a late delivery).</a:t>
            </a:r>
            <a:endParaRPr sz="1200" dirty="0">
              <a:solidFill>
                <a:schemeClr val="dk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B30EF3B7-12AF-E037-DF86-78C4729359FF}"/>
              </a:ext>
            </a:extLst>
          </p:cNvPr>
          <p:cNvPicPr>
            <a:picLocks noChangeAspect="1"/>
          </p:cNvPicPr>
          <p:nvPr/>
        </p:nvPicPr>
        <p:blipFill>
          <a:blip r:embed="rId3"/>
          <a:stretch>
            <a:fillRect/>
          </a:stretch>
        </p:blipFill>
        <p:spPr>
          <a:xfrm>
            <a:off x="808379" y="641975"/>
            <a:ext cx="6537941" cy="3244226"/>
          </a:xfrm>
          <a:prstGeom prst="rect">
            <a:avLst/>
          </a:prstGeom>
        </p:spPr>
      </p:pic>
    </p:spTree>
    <p:extLst>
      <p:ext uri="{BB962C8B-B14F-4D97-AF65-F5344CB8AC3E}">
        <p14:creationId xmlns:p14="http://schemas.microsoft.com/office/powerpoint/2010/main" val="3218541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266784D5-4A75-66DE-0341-537D18427397}"/>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41315927-B3ED-6BDB-5B7A-904CCD817606}"/>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93DBC033-6E58-152B-F16F-3A3474C1B0DC}"/>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 Food Quality, and Overall Experience are the most frequently tagged, with Positive reviews having the highest counts across all three. Price and Packaging are rarely tagged, with only 1 and 6 total mentions respectively</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617422E3-02AB-1491-02BC-A4B83F4DF58C}"/>
              </a:ext>
            </a:extLst>
          </p:cNvPr>
          <p:cNvPicPr>
            <a:picLocks noChangeAspect="1"/>
          </p:cNvPicPr>
          <p:nvPr/>
        </p:nvPicPr>
        <p:blipFill>
          <a:blip r:embed="rId3"/>
          <a:stretch>
            <a:fillRect/>
          </a:stretch>
        </p:blipFill>
        <p:spPr>
          <a:xfrm>
            <a:off x="759566" y="603604"/>
            <a:ext cx="6635567" cy="3292670"/>
          </a:xfrm>
          <a:prstGeom prst="rect">
            <a:avLst/>
          </a:prstGeom>
        </p:spPr>
      </p:pic>
    </p:spTree>
    <p:extLst>
      <p:ext uri="{BB962C8B-B14F-4D97-AF65-F5344CB8AC3E}">
        <p14:creationId xmlns:p14="http://schemas.microsoft.com/office/powerpoint/2010/main" val="28207345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0DB26E37-28ED-58BD-434B-E10A3F6E2AB6}"/>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2CC1FB83-9C6E-90E1-3B0C-1A819E7DD2E5}"/>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111304CE-2003-0685-0BD1-C70D430782A4}"/>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Delivery times are right-skewed with most orders arriving between 25-40 minutes, and a median of 44.5 minutes. The mean (48.7 min) is higher than the median, indicating some longer deliveries are pulling the average up.</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C4FC79A9-55F1-6859-486D-8E465F72521D}"/>
              </a:ext>
            </a:extLst>
          </p:cNvPr>
          <p:cNvPicPr>
            <a:picLocks noChangeAspect="1"/>
          </p:cNvPicPr>
          <p:nvPr/>
        </p:nvPicPr>
        <p:blipFill>
          <a:blip r:embed="rId3"/>
          <a:stretch>
            <a:fillRect/>
          </a:stretch>
        </p:blipFill>
        <p:spPr>
          <a:xfrm>
            <a:off x="907888" y="750803"/>
            <a:ext cx="6338923" cy="3145471"/>
          </a:xfrm>
          <a:prstGeom prst="rect">
            <a:avLst/>
          </a:prstGeom>
        </p:spPr>
      </p:pic>
    </p:spTree>
    <p:extLst>
      <p:ext uri="{BB962C8B-B14F-4D97-AF65-F5344CB8AC3E}">
        <p14:creationId xmlns:p14="http://schemas.microsoft.com/office/powerpoint/2010/main" val="27022599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CC1BB093-1760-1006-DBB0-61AFF7C659EC}"/>
            </a:ext>
          </a:extLst>
        </p:cNvPr>
        <p:cNvGrpSpPr/>
        <p:nvPr/>
      </p:nvGrpSpPr>
      <p:grpSpPr>
        <a:xfrm>
          <a:off x="0" y="0"/>
          <a:ext cx="0" cy="0"/>
          <a:chOff x="0" y="0"/>
          <a:chExt cx="0" cy="0"/>
        </a:xfrm>
      </p:grpSpPr>
      <p:sp>
        <p:nvSpPr>
          <p:cNvPr id="181" name="Google Shape;181;p40">
            <a:extLst>
              <a:ext uri="{FF2B5EF4-FFF2-40B4-BE49-F238E27FC236}">
                <a16:creationId xmlns:a16="http://schemas.microsoft.com/office/drawing/2014/main" id="{9B15ABEC-A728-BBFB-77B9-4D80F1EA96B9}"/>
              </a:ext>
            </a:extLst>
          </p:cNvPr>
          <p:cNvSpPr txBox="1">
            <a:spLocks noGrp="1"/>
          </p:cNvSpPr>
          <p:nvPr>
            <p:ph type="title"/>
          </p:nvPr>
        </p:nvSpPr>
        <p:spPr>
          <a:xfrm>
            <a:off x="257150" y="103648"/>
            <a:ext cx="8520600" cy="572700"/>
          </a:xfrm>
          <a:prstGeom prst="rect">
            <a:avLst/>
          </a:prstGeom>
          <a:noFill/>
          <a:ln>
            <a:noFill/>
          </a:ln>
        </p:spPr>
        <p:txBody>
          <a:bodyPr spcFirstLastPara="1" wrap="square" lIns="91425" tIns="91425" rIns="91425" bIns="91425" anchor="t" anchorCtr="0">
            <a:noAutofit/>
          </a:bodyPr>
          <a:lstStyle/>
          <a:p>
            <a:pPr lvl="0"/>
            <a:r>
              <a:rPr lang="en" dirty="0">
                <a:solidFill>
                  <a:schemeClr val="lt2"/>
                </a:solidFill>
                <a:latin typeface="Century Gothic"/>
                <a:ea typeface="Century Gothic"/>
                <a:cs typeface="Century Gothic"/>
                <a:sym typeface="Century Gothic"/>
              </a:rPr>
              <a:t>Additional EDA – Feature Distributions &amp; Relationships</a:t>
            </a:r>
            <a:endParaRPr dirty="0">
              <a:solidFill>
                <a:schemeClr val="lt2"/>
              </a:solidFill>
              <a:latin typeface="Century Gothic"/>
              <a:ea typeface="Century Gothic"/>
              <a:cs typeface="Century Gothic"/>
              <a:sym typeface="Century Gothic"/>
            </a:endParaRPr>
          </a:p>
        </p:txBody>
      </p:sp>
      <p:sp>
        <p:nvSpPr>
          <p:cNvPr id="182" name="Google Shape;182;p40">
            <a:extLst>
              <a:ext uri="{FF2B5EF4-FFF2-40B4-BE49-F238E27FC236}">
                <a16:creationId xmlns:a16="http://schemas.microsoft.com/office/drawing/2014/main" id="{A0A6AB66-7AE8-F0E1-C1CB-7924CAD53688}"/>
              </a:ext>
            </a:extLst>
          </p:cNvPr>
          <p:cNvSpPr txBox="1">
            <a:spLocks noGrp="1"/>
          </p:cNvSpPr>
          <p:nvPr>
            <p:ph type="body" idx="1"/>
          </p:nvPr>
        </p:nvSpPr>
        <p:spPr>
          <a:xfrm>
            <a:off x="202550" y="3896274"/>
            <a:ext cx="8629800" cy="911174"/>
          </a:xfrm>
          <a:prstGeom prst="rect">
            <a:avLst/>
          </a:prstGeom>
          <a:noFill/>
          <a:ln>
            <a:noFill/>
          </a:ln>
        </p:spPr>
        <p:txBody>
          <a:bodyPr spcFirstLastPara="1" wrap="square" lIns="91425" tIns="91425" rIns="91425" bIns="91425" anchor="t" anchorCtr="0">
            <a:noAutofit/>
          </a:bodyPr>
          <a:lstStyle/>
          <a:p>
            <a:pPr marL="0" indent="0">
              <a:spcBef>
                <a:spcPts val="1000"/>
              </a:spcBef>
              <a:spcAft>
                <a:spcPts val="1000"/>
              </a:spcAft>
              <a:buNone/>
            </a:pPr>
            <a:r>
              <a:rPr lang="en-US" sz="1200" dirty="0"/>
              <a:t>The three sentiment categories show clearly separated delivery time distributions—Positive reviews peak around 30 minutes, Neutral around 50 minutes, and Negative around 75-80 minutes. This demonstrates a strong relationship between delivery time and customer sentiment, with minimal overlap between categories</a:t>
            </a:r>
            <a:endParaRPr sz="1200" dirty="0">
              <a:solidFill>
                <a:schemeClr val="dk1"/>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id="{2C4B13D6-08AA-5893-9C60-B2518DAAB212}"/>
              </a:ext>
            </a:extLst>
          </p:cNvPr>
          <p:cNvPicPr>
            <a:picLocks noChangeAspect="1"/>
          </p:cNvPicPr>
          <p:nvPr/>
        </p:nvPicPr>
        <p:blipFill>
          <a:blip r:embed="rId3"/>
          <a:stretch>
            <a:fillRect/>
          </a:stretch>
        </p:blipFill>
        <p:spPr>
          <a:xfrm>
            <a:off x="784134" y="676348"/>
            <a:ext cx="6586431" cy="3268288"/>
          </a:xfrm>
          <a:prstGeom prst="rect">
            <a:avLst/>
          </a:prstGeom>
        </p:spPr>
      </p:pic>
    </p:spTree>
    <p:extLst>
      <p:ext uri="{BB962C8B-B14F-4D97-AF65-F5344CB8AC3E}">
        <p14:creationId xmlns:p14="http://schemas.microsoft.com/office/powerpoint/2010/main" val="2478459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1"/>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Additional Observations</a:t>
            </a:r>
            <a:endParaRPr dirty="0">
              <a:solidFill>
                <a:schemeClr val="lt2"/>
              </a:solidFill>
              <a:latin typeface="Century Gothic"/>
              <a:ea typeface="Century Gothic"/>
              <a:cs typeface="Century Gothic"/>
              <a:sym typeface="Century Gothic"/>
            </a:endParaRPr>
          </a:p>
        </p:txBody>
      </p:sp>
      <p:sp>
        <p:nvSpPr>
          <p:cNvPr id="189" name="Google Shape;189;p41"/>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Gemini inconcistencies in results, especially for CoT model execution</a:t>
            </a:r>
            <a:endParaRPr sz="1400" dirty="0">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en" sz="1400" dirty="0">
                <a:solidFill>
                  <a:schemeClr val="dk1"/>
                </a:solidFill>
                <a:latin typeface="Century Gothic"/>
                <a:ea typeface="Century Gothic"/>
                <a:cs typeface="Century Gothic"/>
                <a:sym typeface="Century Gothic"/>
              </a:rPr>
              <a:t>Please add your recommendations for a business looking to adopt a solution such as this</a:t>
            </a: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endParaRPr sz="1400"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0"/>
              </a:spcAft>
              <a:buSzPts val="1500"/>
              <a:buNone/>
            </a:pPr>
            <a:r>
              <a:rPr lang="en" sz="1200" b="1" i="1" dirty="0">
                <a:solidFill>
                  <a:schemeClr val="dk1"/>
                </a:solidFill>
                <a:latin typeface="Century Gothic"/>
                <a:ea typeface="Century Gothic"/>
                <a:cs typeface="Century Gothic"/>
                <a:sym typeface="Century Gothic"/>
              </a:rPr>
              <a:t>Note</a:t>
            </a:r>
            <a:r>
              <a:rPr lang="en" sz="1200" i="1" dirty="0">
                <a:solidFill>
                  <a:schemeClr val="dk1"/>
                </a:solidFill>
                <a:latin typeface="Century Gothic"/>
                <a:ea typeface="Century Gothic"/>
                <a:cs typeface="Century Gothic"/>
                <a:sym typeface="Century Gothic"/>
              </a:rPr>
              <a:t>: You can use more than one slide if needed </a:t>
            </a:r>
            <a:endParaRPr sz="1300" i="1" dirty="0">
              <a:solidFill>
                <a:schemeClr val="dk1"/>
              </a:solidFill>
              <a:latin typeface="Century Gothic"/>
              <a:ea typeface="Century Gothic"/>
              <a:cs typeface="Century Gothic"/>
              <a:sym typeface="Century Gothic"/>
            </a:endParaRPr>
          </a:p>
          <a:p>
            <a:pPr marL="0" lvl="0" indent="0" algn="l" rtl="0">
              <a:lnSpc>
                <a:spcPct val="115000"/>
              </a:lnSpc>
              <a:spcBef>
                <a:spcPts val="1000"/>
              </a:spcBef>
              <a:spcAft>
                <a:spcPts val="1000"/>
              </a:spcAft>
              <a:buSzPts val="1500"/>
              <a:buNone/>
            </a:pPr>
            <a:endParaRPr sz="1400" dirty="0">
              <a:solidFill>
                <a:schemeClr val="dk1"/>
              </a:solidFill>
              <a:latin typeface="Century Gothic"/>
              <a:ea typeface="Century Gothic"/>
              <a:cs typeface="Century Gothic"/>
              <a:sym typeface="Century Gothic"/>
            </a:endParaRPr>
          </a:p>
        </p:txBody>
      </p:sp>
      <p:sp>
        <p:nvSpPr>
          <p:cNvPr id="190" name="Google Shape;190;p41"/>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endParaRPr sz="1200" b="0" i="1" u="none" strike="noStrike" cap="none">
              <a:solidFill>
                <a:srgbClr val="666666"/>
              </a:solidFill>
              <a:latin typeface="Nunito"/>
              <a:ea typeface="Nunito"/>
              <a:cs typeface="Nunito"/>
              <a:sym typeface="Nunito"/>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2"/>
          <p:cNvSpPr txBox="1">
            <a:spLocks noGrp="1"/>
          </p:cNvSpPr>
          <p:nvPr>
            <p:ph type="ctrTitle"/>
          </p:nvPr>
        </p:nvSpPr>
        <p:spPr>
          <a:xfrm>
            <a:off x="0" y="2820425"/>
            <a:ext cx="9144000" cy="581700"/>
          </a:xfrm>
          <a:prstGeom prst="rect">
            <a:avLst/>
          </a:prstGeom>
          <a:solidFill>
            <a:schemeClr val="lt2"/>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300">
                <a:solidFill>
                  <a:schemeClr val="lt1"/>
                </a:solidFill>
                <a:latin typeface="Century Gothic"/>
                <a:ea typeface="Century Gothic"/>
                <a:cs typeface="Century Gothic"/>
                <a:sym typeface="Century Gothic"/>
              </a:rPr>
              <a:t>APPENDIX</a:t>
            </a:r>
            <a:endParaRPr sz="33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0"/>
          <p:cNvSpPr txBox="1"/>
          <p:nvPr/>
        </p:nvSpPr>
        <p:spPr>
          <a:xfrm>
            <a:off x="468977" y="9241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chemeClr val="lt2"/>
                </a:solidFill>
                <a:latin typeface="Century Gothic"/>
                <a:ea typeface="Century Gothic"/>
                <a:cs typeface="Century Gothic"/>
                <a:sym typeface="Century Gothic"/>
              </a:rPr>
              <a:t>Initial Exploratory Data Analysis (EDA)</a:t>
            </a:r>
            <a:endParaRPr sz="2200" b="1" i="0" u="none" strike="noStrike" cap="none" dirty="0">
              <a:solidFill>
                <a:schemeClr val="lt2"/>
              </a:solidFill>
              <a:latin typeface="Century Gothic"/>
              <a:ea typeface="Century Gothic"/>
              <a:cs typeface="Century Gothic"/>
              <a:sym typeface="Century Gothic"/>
            </a:endParaRPr>
          </a:p>
        </p:txBody>
      </p:sp>
      <p:sp>
        <p:nvSpPr>
          <p:cNvPr id="190" name="Google Shape;190;p40"/>
          <p:cNvSpPr txBox="1">
            <a:spLocks noGrp="1"/>
          </p:cNvSpPr>
          <p:nvPr>
            <p:ph type="body" idx="1"/>
          </p:nvPr>
        </p:nvSpPr>
        <p:spPr>
          <a:xfrm>
            <a:off x="359777" y="3233319"/>
            <a:ext cx="8629800" cy="1647087"/>
          </a:xfrm>
          <a:prstGeom prst="rect">
            <a:avLst/>
          </a:prstGeom>
          <a:noFill/>
          <a:ln>
            <a:noFill/>
          </a:ln>
        </p:spPr>
        <p:txBody>
          <a:bodyPr spcFirstLastPara="1" wrap="square" lIns="91425" tIns="91425" rIns="91425" bIns="91425" anchor="t" anchorCtr="0">
            <a:spAutoFit/>
          </a:bodyPr>
          <a:lstStyle/>
          <a:p>
            <a:pPr marL="0" indent="0" algn="just">
              <a:spcBef>
                <a:spcPts val="1000"/>
              </a:spcBef>
              <a:buClr>
                <a:schemeClr val="dk1"/>
              </a:buClr>
              <a:buSzPts val="1400"/>
              <a:buNone/>
            </a:pPr>
            <a:r>
              <a:rPr lang="en-US" sz="1400" dirty="0"/>
              <a:t>Summary statistics for features including count, mean, standard deviation, and distribution percentiles.</a:t>
            </a:r>
            <a:endParaRPr lang="en-US" sz="1400" dirty="0">
              <a:solidFill>
                <a:schemeClr val="dk1"/>
              </a:solidFill>
              <a:latin typeface="Century Gothic"/>
              <a:ea typeface="Century Gothic"/>
              <a:cs typeface="Century Gothic"/>
              <a:sym typeface="Century Gothic"/>
            </a:endParaRPr>
          </a:p>
          <a:p>
            <a:pPr marL="13970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Data Shape </a:t>
            </a:r>
            <a:r>
              <a:rPr lang="en-US" sz="1100" dirty="0">
                <a:solidFill>
                  <a:schemeClr val="dk1"/>
                </a:solidFill>
                <a:latin typeface="Century Gothic"/>
                <a:ea typeface="Century Gothic"/>
                <a:cs typeface="Century Gothic"/>
                <a:sym typeface="Century Gothic"/>
              </a:rPr>
              <a:t>— 4 columns, 100 rows of data</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Missing values </a:t>
            </a:r>
            <a:r>
              <a:rPr lang="en-US" sz="1100" dirty="0">
                <a:solidFill>
                  <a:schemeClr val="dk1"/>
                </a:solidFill>
                <a:latin typeface="Century Gothic"/>
                <a:ea typeface="Century Gothic"/>
                <a:cs typeface="Century Gothic"/>
                <a:sym typeface="Century Gothic"/>
              </a:rPr>
              <a:t>— There are no missing values, imputation is not required</a:t>
            </a: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High variance</a:t>
            </a:r>
            <a:r>
              <a:rPr lang="en-US" sz="1100" dirty="0">
                <a:solidFill>
                  <a:schemeClr val="dk1"/>
                </a:solidFill>
                <a:latin typeface="Century Gothic"/>
                <a:ea typeface="Century Gothic"/>
                <a:cs typeface="Century Gothic"/>
                <a:sym typeface="Century Gothic"/>
              </a:rPr>
              <a:t> — </a:t>
            </a:r>
            <a:r>
              <a:rPr lang="en-US" sz="1100" b="1" dirty="0" err="1">
                <a:solidFill>
                  <a:schemeClr val="dk1"/>
                </a:solidFill>
                <a:latin typeface="Century Gothic"/>
                <a:ea typeface="Century Gothic"/>
                <a:cs typeface="Century Gothic"/>
                <a:sym typeface="Century Gothic"/>
              </a:rPr>
              <a:t>Delivery_Times</a:t>
            </a:r>
            <a:r>
              <a:rPr lang="en-US" sz="1100" b="1" dirty="0">
                <a:solidFill>
                  <a:schemeClr val="dk1"/>
                </a:solidFill>
                <a:latin typeface="Century Gothic"/>
                <a:ea typeface="Century Gothic"/>
                <a:cs typeface="Century Gothic"/>
                <a:sym typeface="Century Gothic"/>
              </a:rPr>
              <a:t> </a:t>
            </a:r>
            <a:r>
              <a:rPr lang="en-US" sz="1100" dirty="0">
                <a:solidFill>
                  <a:schemeClr val="dk1"/>
                </a:solidFill>
                <a:latin typeface="Century Gothic"/>
                <a:ea typeface="Century Gothic"/>
                <a:cs typeface="Century Gothic"/>
                <a:sym typeface="Century Gothic"/>
              </a:rPr>
              <a:t>range from </a:t>
            </a:r>
            <a:r>
              <a:rPr lang="en-US" sz="1100" b="1" dirty="0">
                <a:solidFill>
                  <a:schemeClr val="dk1"/>
                </a:solidFill>
                <a:latin typeface="Century Gothic"/>
                <a:ea typeface="Century Gothic"/>
                <a:cs typeface="Century Gothic"/>
                <a:sym typeface="Century Gothic"/>
              </a:rPr>
              <a:t>22 </a:t>
            </a:r>
            <a:r>
              <a:rPr lang="en-US" sz="1100" b="1" dirty="0"/>
              <a:t>→ 98</a:t>
            </a:r>
            <a:r>
              <a:rPr lang="en-US" sz="1100" dirty="0"/>
              <a:t> minutes, with a mean of </a:t>
            </a:r>
            <a:r>
              <a:rPr lang="en-US" sz="1100" b="1" dirty="0"/>
              <a:t>≈ 49</a:t>
            </a:r>
            <a:r>
              <a:rPr lang="en-US" sz="1100" dirty="0"/>
              <a:t> minutes</a:t>
            </a:r>
            <a:endParaRPr lang="en-US" sz="1100" dirty="0">
              <a:solidFill>
                <a:schemeClr val="dk1"/>
              </a:solidFill>
              <a:latin typeface="Century Gothic"/>
              <a:ea typeface="Century Gothic"/>
              <a:cs typeface="Century Gothic"/>
              <a:sym typeface="Century Gothic"/>
            </a:endParaRPr>
          </a:p>
          <a:p>
            <a:pPr marL="139700" lvl="0" indent="0" algn="just">
              <a:spcBef>
                <a:spcPts val="600"/>
              </a:spcBef>
              <a:buClr>
                <a:schemeClr val="dk1"/>
              </a:buClr>
              <a:buSzPts val="1400"/>
              <a:buNone/>
            </a:pPr>
            <a:r>
              <a:rPr lang="en-US" sz="1100" b="1" dirty="0">
                <a:solidFill>
                  <a:schemeClr val="dk1"/>
                </a:solidFill>
                <a:latin typeface="Century Gothic"/>
                <a:ea typeface="Century Gothic"/>
                <a:cs typeface="Century Gothic"/>
                <a:sym typeface="Century Gothic"/>
              </a:rPr>
              <a:t>Potential outliers</a:t>
            </a:r>
            <a:r>
              <a:rPr lang="en-US" sz="1100" dirty="0">
                <a:solidFill>
                  <a:schemeClr val="dk1"/>
                </a:solidFill>
                <a:latin typeface="Century Gothic"/>
                <a:ea typeface="Century Gothic"/>
                <a:cs typeface="Century Gothic"/>
                <a:sym typeface="Century Gothic"/>
              </a:rPr>
              <a:t> — There do not appear to be any outliers</a:t>
            </a:r>
          </a:p>
        </p:txBody>
      </p:sp>
      <p:sp>
        <p:nvSpPr>
          <p:cNvPr id="2" name="Slide Number Placeholder 1">
            <a:extLst>
              <a:ext uri="{FF2B5EF4-FFF2-40B4-BE49-F238E27FC236}">
                <a16:creationId xmlns:a16="http://schemas.microsoft.com/office/drawing/2014/main" id="{36B2B995-4D16-DF6D-FD26-76560102C2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6FE395B2-C708-472F-003E-07580DB8B803}"/>
              </a:ext>
            </a:extLst>
          </p:cNvPr>
          <p:cNvPicPr>
            <a:picLocks noChangeAspect="1"/>
          </p:cNvPicPr>
          <p:nvPr/>
        </p:nvPicPr>
        <p:blipFill>
          <a:blip r:embed="rId3"/>
          <a:stretch>
            <a:fillRect/>
          </a:stretch>
        </p:blipFill>
        <p:spPr>
          <a:xfrm>
            <a:off x="339152" y="771424"/>
            <a:ext cx="8520601" cy="1046277"/>
          </a:xfrm>
          <a:prstGeom prst="rect">
            <a:avLst/>
          </a:prstGeom>
        </p:spPr>
      </p:pic>
      <p:pic>
        <p:nvPicPr>
          <p:cNvPr id="7" name="Picture 6">
            <a:extLst>
              <a:ext uri="{FF2B5EF4-FFF2-40B4-BE49-F238E27FC236}">
                <a16:creationId xmlns:a16="http://schemas.microsoft.com/office/drawing/2014/main" id="{831AB17F-A32F-25E9-1FB6-0BC97694828F}"/>
              </a:ext>
            </a:extLst>
          </p:cNvPr>
          <p:cNvPicPr>
            <a:picLocks noChangeAspect="1"/>
          </p:cNvPicPr>
          <p:nvPr/>
        </p:nvPicPr>
        <p:blipFill>
          <a:blip r:embed="rId4"/>
          <a:stretch>
            <a:fillRect/>
          </a:stretch>
        </p:blipFill>
        <p:spPr>
          <a:xfrm>
            <a:off x="359777" y="1974599"/>
            <a:ext cx="3277388" cy="1194302"/>
          </a:xfrm>
          <a:prstGeom prst="rect">
            <a:avLst/>
          </a:prstGeom>
        </p:spPr>
      </p:pic>
      <p:pic>
        <p:nvPicPr>
          <p:cNvPr id="11" name="Picture 10">
            <a:extLst>
              <a:ext uri="{FF2B5EF4-FFF2-40B4-BE49-F238E27FC236}">
                <a16:creationId xmlns:a16="http://schemas.microsoft.com/office/drawing/2014/main" id="{375A91B1-5549-02A6-3238-4F7FC39A712F}"/>
              </a:ext>
            </a:extLst>
          </p:cNvPr>
          <p:cNvPicPr>
            <a:picLocks noChangeAspect="1"/>
          </p:cNvPicPr>
          <p:nvPr/>
        </p:nvPicPr>
        <p:blipFill>
          <a:blip r:embed="rId5"/>
          <a:stretch>
            <a:fillRect/>
          </a:stretch>
        </p:blipFill>
        <p:spPr>
          <a:xfrm>
            <a:off x="4815871" y="1995393"/>
            <a:ext cx="2941471" cy="591463"/>
          </a:xfrm>
          <a:prstGeom prst="rect">
            <a:avLst/>
          </a:prstGeom>
        </p:spPr>
      </p:pic>
      <p:pic>
        <p:nvPicPr>
          <p:cNvPr id="13" name="Picture 12">
            <a:extLst>
              <a:ext uri="{FF2B5EF4-FFF2-40B4-BE49-F238E27FC236}">
                <a16:creationId xmlns:a16="http://schemas.microsoft.com/office/drawing/2014/main" id="{0D0EDA72-A858-892C-A9D8-50C9E370532F}"/>
              </a:ext>
            </a:extLst>
          </p:cNvPr>
          <p:cNvPicPr>
            <a:picLocks noChangeAspect="1"/>
          </p:cNvPicPr>
          <p:nvPr/>
        </p:nvPicPr>
        <p:blipFill>
          <a:blip r:embed="rId6"/>
          <a:stretch>
            <a:fillRect/>
          </a:stretch>
        </p:blipFill>
        <p:spPr>
          <a:xfrm>
            <a:off x="4047498" y="2676231"/>
            <a:ext cx="4478218" cy="591463"/>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200" b="1" dirty="0"/>
              <a:t>Original Few-Shot Prompt Template:</a:t>
            </a:r>
            <a:endParaRPr lang="en-US" sz="1200" dirty="0"/>
          </a:p>
          <a:p>
            <a:pPr marL="133350" indent="0">
              <a:buNone/>
            </a:pPr>
            <a:r>
              <a:rPr lang="en-US" sz="1000" b="1" dirty="0"/>
              <a:t>ROLE: </a:t>
            </a:r>
            <a:r>
              <a:rPr lang="en-US" sz="1000" dirty="0"/>
              <a:t>You are a customer feedback analyst for a food delivery service.</a:t>
            </a:r>
          </a:p>
          <a:p>
            <a:pPr marL="133350" indent="0">
              <a:buNone/>
            </a:pPr>
            <a:r>
              <a:rPr lang="en-US" sz="1000" b="1" dirty="0"/>
              <a:t>TASK</a:t>
            </a:r>
            <a:r>
              <a:rPr lang="en-US" sz="1000" dirty="0"/>
              <a:t>: Analyze the uploaded customer reviews and provide structured sentiment analysis.</a:t>
            </a:r>
          </a:p>
          <a:p>
            <a:pPr marL="133350" indent="0">
              <a:buNone/>
            </a:pPr>
            <a:r>
              <a:rPr lang="en-US" sz="1000" dirty="0"/>
              <a:t>Use Temperature=0.2</a:t>
            </a:r>
          </a:p>
          <a:p>
            <a:pPr marL="133350" indent="0">
              <a:buNone/>
            </a:pPr>
            <a:r>
              <a:rPr lang="en-US" sz="1000" b="1" dirty="0"/>
              <a:t>CLASSIFICATION GUIDELINES:</a:t>
            </a:r>
            <a:endParaRPr lang="en-US" sz="1000" dirty="0"/>
          </a:p>
          <a:p>
            <a:pPr marL="133350" indent="0">
              <a:buNone/>
            </a:pPr>
            <a:r>
              <a:rPr lang="en-US" sz="1000" b="1" dirty="0"/>
              <a:t>Positive</a:t>
            </a:r>
            <a:r>
              <a:rPr lang="en-US" sz="1000" dirty="0"/>
              <a:t>: Customer expresses satisfaction, praise, or intent to return</a:t>
            </a:r>
            <a:br>
              <a:rPr lang="en-US" sz="1000" dirty="0"/>
            </a:br>
            <a:r>
              <a:rPr lang="en-US" sz="1000" b="1" dirty="0"/>
              <a:t>Negative</a:t>
            </a:r>
            <a:r>
              <a:rPr lang="en-US" sz="1000" dirty="0"/>
              <a:t>: Customer expresses dissatisfaction, complaints, or intent to not return. If a review contains both positive/neutral and significant negative feedback (e.g., major delays, cold food, wrong order, poor value for money), classify as Negative.</a:t>
            </a:r>
            <a:br>
              <a:rPr lang="en-US" sz="1000" dirty="0"/>
            </a:br>
            <a:r>
              <a:rPr lang="en-US" sz="1000" b="1" dirty="0"/>
              <a:t>Neutral</a:t>
            </a:r>
            <a:r>
              <a:rPr lang="en-US" sz="1000" dirty="0"/>
              <a:t>: Mixed feedback where positive and negative aspects are balanced, or neither clearly positive nor negative.</a:t>
            </a:r>
            <a:br>
              <a:rPr lang="en-US" sz="1000" dirty="0"/>
            </a:br>
            <a:r>
              <a:rPr lang="en-US" sz="1000" b="1" dirty="0"/>
              <a:t>TAGS </a:t>
            </a:r>
            <a:r>
              <a:rPr lang="en-US" sz="1000" dirty="0"/>
              <a:t>(select ALL applicable from this list ONLY):</a:t>
            </a:r>
          </a:p>
          <a:p>
            <a:r>
              <a:rPr lang="en-US" sz="1000" b="1" dirty="0"/>
              <a:t>Delivery Time</a:t>
            </a:r>
          </a:p>
          <a:p>
            <a:r>
              <a:rPr lang="en-US" sz="1000" b="1" dirty="0"/>
              <a:t>Food Quality</a:t>
            </a:r>
            <a:r>
              <a:rPr lang="en-US" sz="1000" dirty="0"/>
              <a:t>: Includes taste, temperature (if affecting quality), freshness, accuracy of order content (e.g., wrong dish, missing items).</a:t>
            </a:r>
          </a:p>
          <a:p>
            <a:r>
              <a:rPr lang="en-US" sz="1000" b="1" dirty="0"/>
              <a:t>Price</a:t>
            </a:r>
          </a:p>
          <a:p>
            <a:r>
              <a:rPr lang="en-US" sz="1000" b="1" dirty="0"/>
              <a:t>Packaging</a:t>
            </a:r>
            <a:r>
              <a:rPr lang="en-US" sz="1000" dirty="0"/>
              <a:t>: Includes physical integrity of packaging, spillage, or incorrect items due to packing error.</a:t>
            </a:r>
          </a:p>
          <a:p>
            <a:r>
              <a:rPr lang="en-US" sz="1000" b="1" dirty="0"/>
              <a:t>Overall Experience</a:t>
            </a:r>
            <a:r>
              <a:rPr lang="en-US" sz="1000" dirty="0"/>
              <a:t>: Apply when the customer explicitly states "experience," "service," "will/won't order again," or uses strong general rating language that clearly reflects their overall sentiment about the entire transaction (e.g., "very satisfied," "impressive," "always happy," "everything was perfect," "very pleased," "loved everything," "terrible meal").</a:t>
            </a:r>
            <a:endParaRPr sz="1000" dirty="0">
              <a:solidFill>
                <a:schemeClr val="dk1"/>
              </a:solidFill>
              <a:latin typeface="Century Gothic"/>
              <a:ea typeface="Century Gothic"/>
              <a:cs typeface="Century Gothic"/>
              <a:sym typeface="Century Gothic"/>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140D6E85-3CC0-581C-C5F5-640E687CED89}"/>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E6FE7332-2856-B498-BC6F-1EE5895F7C7C}"/>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BBBE9DD0-A8AA-61D8-67CF-41B4147655E0}"/>
              </a:ext>
            </a:extLst>
          </p:cNvPr>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3350" indent="0">
              <a:buNone/>
            </a:pPr>
            <a:r>
              <a:rPr lang="en-US" sz="1000" b="1" dirty="0"/>
              <a:t>OUTPUT REQUIREMENTS</a:t>
            </a:r>
            <a:endParaRPr lang="en-US" sz="1000" dirty="0"/>
          </a:p>
          <a:p>
            <a:pPr lvl="0"/>
            <a:r>
              <a:rPr lang="en-US" sz="1000" dirty="0"/>
              <a:t>Category: Classify as exactly one of: Positive, Negative, or Neutral</a:t>
            </a:r>
          </a:p>
          <a:p>
            <a:pPr lvl="0"/>
            <a:r>
              <a:rPr lang="en-US" sz="1000" dirty="0"/>
              <a:t>Tags: Select ALL applicable tags from the list above.</a:t>
            </a:r>
          </a:p>
          <a:p>
            <a:pPr lvl="0"/>
            <a:r>
              <a:rPr lang="en-US" sz="1000" dirty="0" err="1"/>
              <a:t>Suggested_Action</a:t>
            </a:r>
            <a:r>
              <a:rPr lang="en-US" sz="1000" dirty="0"/>
              <a:t>: Provide ONE specific, actionable business recommendation (10 words max)</a:t>
            </a:r>
          </a:p>
          <a:p>
            <a:pPr marL="133350" lvl="0" indent="0">
              <a:buNone/>
            </a:pPr>
            <a:r>
              <a:rPr lang="en-US" sz="1000" b="1" dirty="0"/>
              <a:t>Confidence</a:t>
            </a:r>
            <a:r>
              <a:rPr lang="en-US" sz="1000" dirty="0"/>
              <a:t>: High / Medium / Low</a:t>
            </a:r>
          </a:p>
          <a:p>
            <a:pPr marL="133350" indent="0">
              <a:buNone/>
            </a:pPr>
            <a:r>
              <a:rPr lang="en-US" sz="1000" b="1" dirty="0"/>
              <a:t>OUTPUT FORMAT:</a:t>
            </a:r>
            <a:br>
              <a:rPr lang="en-US" sz="1000" dirty="0"/>
            </a:br>
            <a:r>
              <a:rPr lang="en-US" sz="1000" dirty="0"/>
              <a:t>Return results as CSV format only. No explanations, no extra text.</a:t>
            </a:r>
            <a:br>
              <a:rPr lang="en-US" sz="1000" dirty="0"/>
            </a:br>
            <a:r>
              <a:rPr lang="en-US" sz="1000" dirty="0"/>
              <a:t>Use these exact headers: </a:t>
            </a:r>
            <a:r>
              <a:rPr lang="en-US" sz="1000" dirty="0" err="1"/>
              <a:t>Customer_ID</a:t>
            </a:r>
            <a:r>
              <a:rPr lang="en-US" sz="1000" dirty="0"/>
              <a:t>, Category, Tags, </a:t>
            </a:r>
            <a:r>
              <a:rPr lang="en-US" sz="1000" dirty="0" err="1"/>
              <a:t>Suggested_Action</a:t>
            </a:r>
            <a:r>
              <a:rPr lang="en-US" sz="1000" dirty="0"/>
              <a:t>, Confidence</a:t>
            </a:r>
          </a:p>
          <a:p>
            <a:pPr marL="133350" indent="0">
              <a:buNone/>
            </a:pPr>
            <a:r>
              <a:rPr lang="en-US" sz="1000" b="1" dirty="0"/>
              <a:t>Rules:</a:t>
            </a:r>
            <a:endParaRPr lang="en-US" sz="1000" dirty="0"/>
          </a:p>
          <a:p>
            <a:pPr lvl="0"/>
            <a:r>
              <a:rPr lang="en-US" sz="1000" dirty="0"/>
              <a:t>Wrap Tags in quotes if multiple: "Delivery Time, Food Quality"</a:t>
            </a:r>
          </a:p>
          <a:p>
            <a:pPr lvl="0"/>
            <a:r>
              <a:rPr lang="en-US" sz="1000" dirty="0"/>
              <a:t>Wrap </a:t>
            </a:r>
            <a:r>
              <a:rPr lang="en-US" sz="1000" dirty="0" err="1"/>
              <a:t>Suggested_Action</a:t>
            </a:r>
            <a:r>
              <a:rPr lang="en-US" sz="1000" dirty="0"/>
              <a:t> in quotes</a:t>
            </a:r>
          </a:p>
          <a:p>
            <a:pPr lvl="0"/>
            <a:r>
              <a:rPr lang="en-US" sz="1000" dirty="0" err="1"/>
              <a:t>Suggested_Action</a:t>
            </a:r>
            <a:r>
              <a:rPr lang="en-US" sz="1000" dirty="0"/>
              <a:t>: 10 words max, no commas</a:t>
            </a:r>
          </a:p>
          <a:p>
            <a:pPr lvl="0"/>
            <a:r>
              <a:rPr lang="en-US" sz="1000" dirty="0"/>
              <a:t>One row per customer</a:t>
            </a:r>
          </a:p>
          <a:p>
            <a:pPr marL="133350" indent="0">
              <a:buNone/>
            </a:pPr>
            <a:endParaRPr sz="1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790175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28B71139-164A-726A-B8BC-BDC5210D61D2}"/>
            </a:ext>
          </a:extLst>
        </p:cNvPr>
        <p:cNvGrpSpPr/>
        <p:nvPr/>
      </p:nvGrpSpPr>
      <p:grpSpPr>
        <a:xfrm>
          <a:off x="0" y="0"/>
          <a:ext cx="0" cy="0"/>
          <a:chOff x="0" y="0"/>
          <a:chExt cx="0" cy="0"/>
        </a:xfrm>
      </p:grpSpPr>
      <p:sp>
        <p:nvSpPr>
          <p:cNvPr id="200" name="Google Shape;200;p43">
            <a:extLst>
              <a:ext uri="{FF2B5EF4-FFF2-40B4-BE49-F238E27FC236}">
                <a16:creationId xmlns:a16="http://schemas.microsoft.com/office/drawing/2014/main" id="{595746C8-889E-5795-255F-CF89FB2469D6}"/>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chemeClr val="lt2"/>
                </a:solidFill>
                <a:latin typeface="Century Gothic"/>
                <a:ea typeface="Century Gothic"/>
                <a:cs typeface="Century Gothic"/>
                <a:sym typeface="Century Gothic"/>
              </a:rPr>
              <a:t>Entire Few-Shot Prompt with Zero (0) Discrepancies</a:t>
            </a:r>
            <a:endParaRPr dirty="0">
              <a:solidFill>
                <a:schemeClr val="lt2"/>
              </a:solidFill>
              <a:latin typeface="Century Gothic"/>
              <a:ea typeface="Century Gothic"/>
              <a:cs typeface="Century Gothic"/>
              <a:sym typeface="Century Gothic"/>
            </a:endParaRPr>
          </a:p>
        </p:txBody>
      </p:sp>
      <p:sp>
        <p:nvSpPr>
          <p:cNvPr id="201" name="Google Shape;201;p43">
            <a:extLst>
              <a:ext uri="{FF2B5EF4-FFF2-40B4-BE49-F238E27FC236}">
                <a16:creationId xmlns:a16="http://schemas.microsoft.com/office/drawing/2014/main" id="{1E74D88F-C84A-3146-B780-8223C4FF464B}"/>
              </a:ext>
            </a:extLst>
          </p:cNvPr>
          <p:cNvSpPr txBox="1">
            <a:spLocks noGrp="1"/>
          </p:cNvSpPr>
          <p:nvPr>
            <p:ph type="body" idx="1"/>
          </p:nvPr>
        </p:nvSpPr>
        <p:spPr>
          <a:xfrm>
            <a:off x="202550" y="861975"/>
            <a:ext cx="8629800" cy="4053784"/>
          </a:xfrm>
          <a:prstGeom prst="rect">
            <a:avLst/>
          </a:prstGeom>
          <a:noFill/>
          <a:ln>
            <a:noFill/>
          </a:ln>
        </p:spPr>
        <p:txBody>
          <a:bodyPr spcFirstLastPara="1" wrap="square" lIns="91425" tIns="91425" rIns="91425" bIns="91425" anchor="t" anchorCtr="0">
            <a:noAutofit/>
          </a:bodyPr>
          <a:lstStyle/>
          <a:p>
            <a:pPr marL="133350" indent="0">
              <a:buNone/>
            </a:pPr>
            <a:r>
              <a:rPr lang="en-US" sz="800" b="1" dirty="0"/>
              <a:t>EXAMPLES:</a:t>
            </a:r>
            <a:br>
              <a:rPr lang="en-US" sz="800" dirty="0"/>
            </a:br>
            <a:r>
              <a:rPr lang="en-US" sz="800" dirty="0"/>
              <a:t>Review: "The food arrived 15 minutes late, which was annoying, but the pad </a:t>
            </a:r>
            <a:r>
              <a:rPr lang="en-US" sz="800" dirty="0" err="1"/>
              <a:t>thai</a:t>
            </a:r>
            <a:r>
              <a:rPr lang="en-US" sz="800" dirty="0"/>
              <a:t> was absolutely delicious and still hot. The driver was also very apologetic."</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 Overall Experience</a:t>
            </a:r>
            <a:br>
              <a:rPr lang="en-US" sz="800" dirty="0"/>
            </a:br>
            <a:r>
              <a:rPr lang="en-US" sz="800" dirty="0"/>
              <a:t>Suggested Action: Investigate delivery delay, maintain food quality.</a:t>
            </a:r>
            <a:br>
              <a:rPr lang="en-US" sz="800" dirty="0"/>
            </a:br>
            <a:r>
              <a:rPr lang="en-US" sz="800" dirty="0"/>
              <a:t>Review: "I ordered the large family meal, and the portion sizes were surprisingly small for the price. The chicken was a bit dry, but the sides were fresh. Overall, it felt like a rip-off."</a:t>
            </a:r>
            <a:br>
              <a:rPr lang="en-US" sz="800" dirty="0"/>
            </a:br>
            <a:r>
              <a:rPr lang="en-US" sz="800" dirty="0"/>
              <a:t>Category: Negative</a:t>
            </a:r>
            <a:br>
              <a:rPr lang="en-US" sz="800" dirty="0"/>
            </a:br>
            <a:r>
              <a:rPr lang="en-US" sz="800" dirty="0"/>
              <a:t>Confidence: High</a:t>
            </a:r>
            <a:br>
              <a:rPr lang="en-US" sz="800" dirty="0"/>
            </a:br>
            <a:r>
              <a:rPr lang="en-US" sz="800" dirty="0"/>
              <a:t>Tags: Food Quality, Price, Overall Experience</a:t>
            </a:r>
            <a:br>
              <a:rPr lang="en-US" sz="800" dirty="0"/>
            </a:br>
            <a:r>
              <a:rPr lang="en-US" sz="800" dirty="0"/>
              <a:t>Suggested Action: Review portion sizes and chicken preparation for value.</a:t>
            </a:r>
            <a:br>
              <a:rPr lang="en-US" sz="800" dirty="0"/>
            </a:br>
            <a:r>
              <a:rPr lang="en-US" sz="800" dirty="0"/>
              <a:t>Review: "My smoothie spilled all over the bag because the lid wasn't properly sealed. The delivery was fast, but half my order was a sticky mess. Very disappointed."</a:t>
            </a:r>
            <a:br>
              <a:rPr lang="en-US" sz="800" dirty="0"/>
            </a:br>
            <a:r>
              <a:rPr lang="en-US" sz="800" dirty="0"/>
              <a:t>Category: Negative</a:t>
            </a:r>
            <a:br>
              <a:rPr lang="en-US" sz="800" dirty="0"/>
            </a:br>
            <a:r>
              <a:rPr lang="en-US" sz="800" dirty="0"/>
              <a:t>Confidence: High</a:t>
            </a:r>
            <a:br>
              <a:rPr lang="en-US" sz="800" dirty="0"/>
            </a:br>
            <a:r>
              <a:rPr lang="en-US" sz="800" dirty="0"/>
              <a:t>Tags: Delivery Time, Packaging, Overall Experience</a:t>
            </a:r>
            <a:br>
              <a:rPr lang="en-US" sz="800" dirty="0"/>
            </a:br>
            <a:r>
              <a:rPr lang="en-US" sz="800" dirty="0"/>
              <a:t>Suggested Action: Improve packaging seal quality for liquid items.</a:t>
            </a:r>
            <a:br>
              <a:rPr lang="en-US" sz="800" dirty="0"/>
            </a:br>
            <a:r>
              <a:rPr lang="en-US" sz="800" dirty="0"/>
              <a:t>Review: "The vegetarian burrito was exactly as described and tasted good. Delivery was on time. It was a perfectly fine meal, nothing to rave about."</a:t>
            </a:r>
            <a:br>
              <a:rPr lang="en-US" sz="800" dirty="0"/>
            </a:br>
            <a:r>
              <a:rPr lang="en-US" sz="800" dirty="0"/>
              <a:t>Category: Neutral</a:t>
            </a:r>
            <a:br>
              <a:rPr lang="en-US" sz="800" dirty="0"/>
            </a:br>
            <a:r>
              <a:rPr lang="en-US" sz="800" dirty="0"/>
              <a:t>Confidence: Medium</a:t>
            </a:r>
            <a:br>
              <a:rPr lang="en-US" sz="800" dirty="0"/>
            </a:br>
            <a:r>
              <a:rPr lang="en-US" sz="800" dirty="0"/>
              <a:t>Tags: Delivery Time, Food Quality</a:t>
            </a:r>
            <a:br>
              <a:rPr lang="en-US" sz="800" dirty="0"/>
            </a:br>
            <a:r>
              <a:rPr lang="en-US" sz="800" dirty="0"/>
              <a:t>Suggested Action: Seek feedback to elevate "fine" to "memorable."</a:t>
            </a:r>
            <a:br>
              <a:rPr lang="en-US" sz="800" dirty="0"/>
            </a:br>
            <a:r>
              <a:rPr lang="en-US" sz="800" dirty="0"/>
              <a:t>Review: "This is my go-to service. The sushi is always fresh, and the drivers are consistently friendly. I've never had a bad experience, which is why I keep coming back."</a:t>
            </a:r>
            <a:br>
              <a:rPr lang="en-US" sz="800" dirty="0"/>
            </a:br>
            <a:r>
              <a:rPr lang="en-US" sz="800" dirty="0"/>
              <a:t>Category: Positive</a:t>
            </a:r>
            <a:br>
              <a:rPr lang="en-US" sz="800" dirty="0"/>
            </a:br>
            <a:r>
              <a:rPr lang="en-US" sz="800" dirty="0"/>
              <a:t>Confidence: High</a:t>
            </a:r>
            <a:br>
              <a:rPr lang="en-US" sz="800" dirty="0"/>
            </a:br>
            <a:r>
              <a:rPr lang="en-US" sz="800" dirty="0"/>
              <a:t>Tags: Delivery Time, Food Quality, Overall Experience</a:t>
            </a:r>
            <a:br>
              <a:rPr lang="en-US" sz="800" dirty="0"/>
            </a:br>
            <a:r>
              <a:rPr lang="en-US" sz="800" dirty="0"/>
              <a:t>Suggested Action: Highlight consistent quality and reliable service in marketing.</a:t>
            </a:r>
          </a:p>
          <a:p>
            <a:pPr marL="139700" lvl="0" indent="0" algn="l" rtl="0">
              <a:lnSpc>
                <a:spcPct val="115000"/>
              </a:lnSpc>
              <a:spcBef>
                <a:spcPts val="1000"/>
              </a:spcBef>
              <a:spcAft>
                <a:spcPts val="1000"/>
              </a:spcAft>
              <a:buClr>
                <a:srgbClr val="000000"/>
              </a:buClr>
              <a:buSzPts val="1400"/>
              <a:buNone/>
            </a:pPr>
            <a:endParaRPr sz="9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71845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4"/>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chemeClr val="lt2"/>
                </a:solidFill>
                <a:latin typeface="Century Gothic"/>
                <a:ea typeface="Century Gothic"/>
                <a:cs typeface="Century Gothic"/>
                <a:sym typeface="Century Gothic"/>
              </a:rPr>
              <a:t>Slide Header</a:t>
            </a:r>
            <a:endParaRPr>
              <a:solidFill>
                <a:schemeClr val="lt2"/>
              </a:solidFill>
              <a:latin typeface="Century Gothic"/>
              <a:ea typeface="Century Gothic"/>
              <a:cs typeface="Century Gothic"/>
              <a:sym typeface="Century Gothic"/>
            </a:endParaRPr>
          </a:p>
        </p:txBody>
      </p:sp>
      <p:sp>
        <p:nvSpPr>
          <p:cNvPr id="207" name="Google Shape;207;p44"/>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10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Please add any other pointers (if needed)</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215" name="Google Shape;215;p4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94</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4204</TotalTime>
  <Words>11288</Words>
  <Application>Microsoft Office PowerPoint</Application>
  <PresentationFormat>On-screen Show (16:9)</PresentationFormat>
  <Paragraphs>767</Paragraphs>
  <Slides>94</Slides>
  <Notes>91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94</vt:i4>
      </vt:variant>
    </vt:vector>
  </HeadingPairs>
  <TitlesOfParts>
    <vt:vector size="104" baseType="lpstr">
      <vt:lpstr>Wingdings</vt:lpstr>
      <vt:lpstr>Century Gothic</vt:lpstr>
      <vt:lpstr>Nunito SemiBold</vt:lpstr>
      <vt:lpstr>Nunito</vt:lpstr>
      <vt:lpstr>Calibri</vt:lpstr>
      <vt:lpstr>Arial</vt:lpstr>
      <vt:lpstr>Nunito ExtraBold</vt:lpstr>
      <vt:lpstr>Simple Light</vt:lpstr>
      <vt:lpstr>Just Logo</vt:lpstr>
      <vt:lpstr>Just Logo</vt:lpstr>
      <vt:lpstr>John Buczkowski December 29th, 2025</vt:lpstr>
      <vt:lpstr>Contents / Agenda</vt:lpstr>
      <vt:lpstr>Project Goals And Objectives</vt:lpstr>
      <vt:lpstr>Project Goals And Objectives</vt:lpstr>
      <vt:lpstr>Definitions</vt:lpstr>
      <vt:lpstr>Solution Approach </vt:lpstr>
      <vt:lpstr>Solution Approach </vt:lpstr>
      <vt:lpstr>Expected Outcomes </vt:lpstr>
      <vt:lpstr>PowerPoint Presentation</vt:lpstr>
      <vt:lpstr>PowerPoint Presentation</vt:lpstr>
      <vt:lpstr>Ground Truth Dataset</vt:lpstr>
      <vt:lpstr>Ground Truth Dataset</vt:lpstr>
      <vt:lpstr>Ground Truth Dataset</vt:lpstr>
      <vt:lpstr>Ground Truth Dataset</vt:lpstr>
      <vt:lpstr>Original Zero-Shot Prompt</vt:lpstr>
      <vt:lpstr>Zero-Shot Prompt Definition Explanation</vt:lpstr>
      <vt:lpstr>Original Zero-Shot Prompt Results</vt:lpstr>
      <vt:lpstr>Original Zero-Shot Prompt Results</vt:lpstr>
      <vt:lpstr>Original Zero-Shot Prompt Results</vt:lpstr>
      <vt:lpstr>Original Few-Shot Prompt Results</vt:lpstr>
      <vt:lpstr>Original Few-Shot Prompt Results</vt:lpstr>
      <vt:lpstr>Updated Zero-Shot Prompt</vt:lpstr>
      <vt:lpstr>Updated Zero-Shot Prompt Results</vt:lpstr>
      <vt:lpstr>Updated Zero-Shot Prompt Results</vt:lpstr>
      <vt:lpstr>Updated Zero-Shot Prompt Results</vt:lpstr>
      <vt:lpstr>Updated Zero-Shot Prompt Results</vt:lpstr>
      <vt:lpstr>Updated Zero-Shot Prompt Results</vt:lpstr>
      <vt:lpstr>Original Few-Shot Prompt</vt:lpstr>
      <vt:lpstr>Original Few-Shot Prompt</vt:lpstr>
      <vt:lpstr>Original Few-Shot Prompt Results</vt:lpstr>
      <vt:lpstr>Original Few-Shot Prompt Results</vt:lpstr>
      <vt:lpstr>Original Few-Shot Prompt Results</vt:lpstr>
      <vt:lpstr>Original Few-Shot Prompt Results</vt:lpstr>
      <vt:lpstr>Original Few-Shot Prompt Results</vt:lpstr>
      <vt:lpstr>Updated Few-Shot Prompt</vt:lpstr>
      <vt:lpstr>Updated Few-Shot Prompt</vt:lpstr>
      <vt:lpstr>Updated Few-Shot Prompt Results</vt:lpstr>
      <vt:lpstr>Updated Few-Shot Prompt Results</vt:lpstr>
      <vt:lpstr>Updated Few-Shot Prompt Results</vt:lpstr>
      <vt:lpstr>Updated Few-Shot Prompt Results</vt:lpstr>
      <vt:lpstr>Original Zero-Shot Chain of Thought (CoT) Prompt</vt:lpstr>
      <vt:lpstr>Original Zero-Shot Chain of Thought (CoT) Prompt</vt:lpstr>
      <vt:lpstr>Original Zero-Shot CoT Prompt Reasoning Details</vt:lpstr>
      <vt:lpstr>Original Zero-Shot CoT Prompt Reasoning Details</vt:lpstr>
      <vt:lpstr>Original Zero-Shot CoT Prompt Results</vt:lpstr>
      <vt:lpstr>Original Zero-Shot CoT Prompt Results</vt:lpstr>
      <vt:lpstr>Original Zero-Shot CoT Prompt Results</vt:lpstr>
      <vt:lpstr>Original Zero-Shot CoT Prompt Results</vt:lpstr>
      <vt:lpstr>Original Zero-Shot CoT Prompt Results</vt:lpstr>
      <vt:lpstr>Few-Shot Chain of Thought (CoT) Prompt</vt:lpstr>
      <vt:lpstr>Few-Shot Chain of Thought (CoT) Prompt</vt:lpstr>
      <vt:lpstr>Few-Shot Chain of Thought (CoT) Prompt</vt:lpstr>
      <vt:lpstr>Few-Shot Chain of Thought (CoT) Prompt</vt:lpstr>
      <vt:lpstr>Few-Shot Chain of Thought (CoT) Prompt</vt:lpstr>
      <vt:lpstr> Few-Shot CoT Prompt Results</vt:lpstr>
      <vt:lpstr>Few-Shot CoT Prompt Results</vt:lpstr>
      <vt:lpstr>Few-Shot CoT Prompt Results</vt:lpstr>
      <vt:lpstr>Few-Shot CoT Prompt Results</vt:lpstr>
      <vt:lpstr>Few-Shot CoT Prompt Results</vt:lpstr>
      <vt:lpstr>Updated Few-Shot CoT Prompt</vt:lpstr>
      <vt:lpstr> Updated Few-Shot CoT Prompt Results</vt:lpstr>
      <vt:lpstr>Updatd Few-Shot CoT Prompt Results</vt:lpstr>
      <vt:lpstr>Updated Few-Shot CoT Prompt Results</vt:lpstr>
      <vt:lpstr>Updated Few-Shot CoT Prompt Results</vt:lpstr>
      <vt:lpstr>Updated Few-Shot CoT Prompt Results</vt:lpstr>
      <vt:lpstr>Few-Shot CoT Prompt Results</vt:lpstr>
      <vt:lpstr>Best Performing Models Comparison</vt:lpstr>
      <vt:lpstr>Best Performing Models Comparison</vt:lpstr>
      <vt:lpstr>Best Performing Models Comparison</vt:lpstr>
      <vt:lpstr>Best Performing Models Comparison (Full Dataset)</vt:lpstr>
      <vt:lpstr>Best Performing Models Comparison (Full Dataset)</vt:lpstr>
      <vt:lpstr>Best Performing Models – Category Comparison</vt:lpstr>
      <vt:lpstr>Best Performing Models – Category Comparison</vt:lpstr>
      <vt:lpstr>Best Performing Models – Category Comparison</vt:lpstr>
      <vt:lpstr>Best Performing Models – Tags Comparison</vt:lpstr>
      <vt:lpstr>Best Performing Models – Tags Comparison</vt:lpstr>
      <vt:lpstr>Few-Shot Few-Shot Cot Comparison Results</vt:lpstr>
      <vt:lpstr>Few-Shot Few-Shot Cot Comparison Results</vt:lpstr>
      <vt:lpstr>Few-Shot Few-Shot Cot Comparison Results</vt:lpstr>
      <vt:lpstr>Few-Shot Few-Shot Cot Comparison Results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EDA – Feature Distributions &amp; Relationships</vt:lpstr>
      <vt:lpstr>Additional Observations</vt:lpstr>
      <vt:lpstr>APPENDIX</vt:lpstr>
      <vt:lpstr>Entire Few-Shot Prompt with Zero (0) Discrepancies</vt:lpstr>
      <vt:lpstr>Entire Few-Shot Prompt with Zero (0) Discrepancies</vt:lpstr>
      <vt:lpstr>Entire Few-Shot Prompt with Zero (0) Discrepancies</vt:lpstr>
      <vt:lpstr>Slide Header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John Buczkowski</dc:creator>
  <cp:lastModifiedBy>John Buczkowski</cp:lastModifiedBy>
  <cp:revision>317</cp:revision>
  <dcterms:modified xsi:type="dcterms:W3CDTF">2026-01-02T04:53:30Z</dcterms:modified>
</cp:coreProperties>
</file>